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8"/>
  </p:notesMasterIdLst>
  <p:sldIdLst>
    <p:sldId id="256" r:id="rId6"/>
    <p:sldId id="257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22E"/>
    <a:srgbClr val="E32433"/>
    <a:srgbClr val="5E3590"/>
    <a:srgbClr val="AAD255"/>
    <a:srgbClr val="119439"/>
    <a:srgbClr val="F4EC5F"/>
    <a:srgbClr val="5B7383"/>
    <a:srgbClr val="231F20"/>
    <a:srgbClr val="89A1B1"/>
    <a:srgbClr val="657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FB5F0-F0FC-4B27-A344-18D7DB57317C}" v="10" dt="2019-11-06T22:08:26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4" autoAdjust="0"/>
    <p:restoredTop sz="94660"/>
  </p:normalViewPr>
  <p:slideViewPr>
    <p:cSldViewPr snapToGrid="0">
      <p:cViewPr varScale="1">
        <p:scale>
          <a:sx n="43" d="100"/>
          <a:sy n="43" d="100"/>
        </p:scale>
        <p:origin x="1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ECAB5-A7F7-454B-A147-C0168A30879A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8ED0F-3030-6D43-BB5D-C4BA71021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5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8ED0F-3030-6D43-BB5D-C4BA710219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5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9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427984535,&quot;Placement&quot;:&quot;Footer&quot;}">
            <a:extLst>
              <a:ext uri="{FF2B5EF4-FFF2-40B4-BE49-F238E27FC236}">
                <a16:creationId xmlns:a16="http://schemas.microsoft.com/office/drawing/2014/main" id="{1AB195FA-6478-4009-BF1B-333B019E2606}"/>
              </a:ext>
            </a:extLst>
          </p:cNvPr>
          <p:cNvSpPr txBox="1"/>
          <p:nvPr userDrawn="1"/>
        </p:nvSpPr>
        <p:spPr>
          <a:xfrm>
            <a:off x="3133743" y="9796056"/>
            <a:ext cx="150491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2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77164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291" indent="-194291" algn="l" defTabSz="77716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872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455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036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619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202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5782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365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2947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582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164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746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28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2909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492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074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655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://www.coca-colafreestyleassets.com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A8788DEB-32DA-4AB9-8D2A-158344EAB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5" t="8924" b="8741"/>
          <a:stretch/>
        </p:blipFill>
        <p:spPr>
          <a:xfrm>
            <a:off x="5752553" y="2928535"/>
            <a:ext cx="1319710" cy="142427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97F2D3F-8742-4F4C-9818-9BE2D68AB5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693" y="4372831"/>
            <a:ext cx="1519488" cy="12915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9377C9-3650-4D86-BDDB-3F5C33A23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72" y="8609737"/>
            <a:ext cx="1532273" cy="1149204"/>
          </a:xfrm>
          <a:prstGeom prst="rect">
            <a:avLst/>
          </a:prstGeom>
        </p:spPr>
      </p:pic>
      <p:pic>
        <p:nvPicPr>
          <p:cNvPr id="49" name="Picture 5" descr="Picture 5">
            <a:extLst>
              <a:ext uri="{FF2B5EF4-FFF2-40B4-BE49-F238E27FC236}">
                <a16:creationId xmlns:a16="http://schemas.microsoft.com/office/drawing/2014/main" id="{9D2DEF4A-7F9B-4FDA-8B97-333A8D602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751" y="8609738"/>
            <a:ext cx="1532270" cy="11492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EB5154A-47BE-460A-BE61-D76DA7EF8E53}"/>
              </a:ext>
            </a:extLst>
          </p:cNvPr>
          <p:cNvGrpSpPr/>
          <p:nvPr/>
        </p:nvGrpSpPr>
        <p:grpSpPr>
          <a:xfrm>
            <a:off x="5292263" y="513443"/>
            <a:ext cx="1885034" cy="1366307"/>
            <a:chOff x="5292262" y="432276"/>
            <a:chExt cx="1885034" cy="136630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CA3E1EC-169D-4F90-91CC-E6EE7C2C9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33" t="2882" r="38527"/>
            <a:stretch/>
          </p:blipFill>
          <p:spPr>
            <a:xfrm>
              <a:off x="5292262" y="432276"/>
              <a:ext cx="528716" cy="1366307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0E225E-DF7F-409E-8B67-82D3099AB1F3}"/>
                </a:ext>
              </a:extLst>
            </p:cNvPr>
            <p:cNvGrpSpPr/>
            <p:nvPr/>
          </p:nvGrpSpPr>
          <p:grpSpPr>
            <a:xfrm>
              <a:off x="5852846" y="453777"/>
              <a:ext cx="1324450" cy="1000034"/>
              <a:chOff x="381206" y="1200072"/>
              <a:chExt cx="4350827" cy="3152470"/>
            </a:xfrm>
          </p:grpSpPr>
          <p:pic>
            <p:nvPicPr>
              <p:cNvPr id="41" name="Picture 40" descr="8000-Machine.png">
                <a:extLst>
                  <a:ext uri="{FF2B5EF4-FFF2-40B4-BE49-F238E27FC236}">
                    <a16:creationId xmlns:a16="http://schemas.microsoft.com/office/drawing/2014/main" id="{41ECB234-0A61-4BA0-882E-B2D5D9D70D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53344" y="1200072"/>
                <a:ext cx="2178689" cy="315247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F5688FB-4C63-4CB2-90E1-F2A6A34D5F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1206" y="1285200"/>
                <a:ext cx="2133393" cy="3067342"/>
              </a:xfrm>
              <a:prstGeom prst="rect">
                <a:avLst/>
              </a:prstGeom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40FD05-0E98-EF40-80D6-CAFBC1CA0792}"/>
              </a:ext>
            </a:extLst>
          </p:cNvPr>
          <p:cNvSpPr/>
          <p:nvPr/>
        </p:nvSpPr>
        <p:spPr>
          <a:xfrm flipV="1">
            <a:off x="245328" y="1409649"/>
            <a:ext cx="7281746" cy="962978"/>
          </a:xfrm>
          <a:prstGeom prst="rect">
            <a:avLst/>
          </a:prstGeom>
          <a:solidFill>
            <a:srgbClr val="657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38C1F6-48CC-4668-9F82-969E09684EE3}"/>
              </a:ext>
            </a:extLst>
          </p:cNvPr>
          <p:cNvSpPr txBox="1"/>
          <p:nvPr/>
        </p:nvSpPr>
        <p:spPr>
          <a:xfrm>
            <a:off x="5235353" y="285115"/>
            <a:ext cx="642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32433"/>
                </a:solidFill>
              </a:rPr>
              <a:t>9100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B138ED-49CF-43A3-BABA-C7D82E9EF344}"/>
              </a:ext>
            </a:extLst>
          </p:cNvPr>
          <p:cNvSpPr txBox="1"/>
          <p:nvPr/>
        </p:nvSpPr>
        <p:spPr>
          <a:xfrm>
            <a:off x="5865642" y="291389"/>
            <a:ext cx="642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32433"/>
                </a:solidFill>
              </a:rPr>
              <a:t>9000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3E3664-1D97-4148-9464-A6E9CAC4B1CA}"/>
              </a:ext>
            </a:extLst>
          </p:cNvPr>
          <p:cNvSpPr txBox="1"/>
          <p:nvPr/>
        </p:nvSpPr>
        <p:spPr>
          <a:xfrm>
            <a:off x="6520514" y="291947"/>
            <a:ext cx="642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32433"/>
                </a:solidFill>
              </a:rPr>
              <a:t>8000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22D2F-012E-F243-B86C-2C6646A37305}"/>
              </a:ext>
            </a:extLst>
          </p:cNvPr>
          <p:cNvSpPr txBox="1"/>
          <p:nvPr/>
        </p:nvSpPr>
        <p:spPr>
          <a:xfrm>
            <a:off x="563629" y="683841"/>
            <a:ext cx="664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E32433"/>
              </a:solidFill>
            </a:endParaRPr>
          </a:p>
          <a:p>
            <a:r>
              <a:rPr lang="en-US" dirty="0">
                <a:solidFill>
                  <a:srgbClr val="E32433"/>
                </a:solidFill>
              </a:rPr>
              <a:t>Dasani Sparkling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3B909-6D44-8C4D-A8CF-A41C8BD7C389}"/>
              </a:ext>
            </a:extLst>
          </p:cNvPr>
          <p:cNvSpPr txBox="1"/>
          <p:nvPr/>
        </p:nvSpPr>
        <p:spPr>
          <a:xfrm>
            <a:off x="647387" y="1493650"/>
            <a:ext cx="5710793" cy="8233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60"/>
              </a:lnSpc>
            </a:pPr>
            <a:r>
              <a:rPr lang="en-US" sz="1600" b="1" dirty="0">
                <a:solidFill>
                  <a:schemeClr val="bg1"/>
                </a:solidFill>
              </a:rPr>
              <a:t>Goal/Objective</a:t>
            </a:r>
            <a:r>
              <a:rPr lang="en-US" sz="1600" dirty="0">
                <a:solidFill>
                  <a:schemeClr val="bg1"/>
                </a:solidFill>
              </a:rPr>
              <a:t>: Delight the consumer and drive incremental beverage purchases with the promotion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5 NEW Dasani Sparkling Choices (flavors)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2B2480-4044-BD4B-A12E-4263C0D52EFE}"/>
              </a:ext>
            </a:extLst>
          </p:cNvPr>
          <p:cNvCxnSpPr>
            <a:cxnSpLocks/>
          </p:cNvCxnSpPr>
          <p:nvPr/>
        </p:nvCxnSpPr>
        <p:spPr>
          <a:xfrm>
            <a:off x="712312" y="2831295"/>
            <a:ext cx="3720878" cy="0"/>
          </a:xfrm>
          <a:prstGeom prst="line">
            <a:avLst/>
          </a:prstGeom>
          <a:ln>
            <a:solidFill>
              <a:srgbClr val="E32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594C1D8-9FDF-8846-8230-30B64C5C7993}"/>
              </a:ext>
            </a:extLst>
          </p:cNvPr>
          <p:cNvSpPr txBox="1"/>
          <p:nvPr/>
        </p:nvSpPr>
        <p:spPr>
          <a:xfrm>
            <a:off x="713332" y="2512065"/>
            <a:ext cx="4781150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1" b="1" dirty="0"/>
              <a:t>PROGRAM HIGHLIGHTS: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84BB07-8BD7-4E44-A471-53899ACD4001}"/>
              </a:ext>
            </a:extLst>
          </p:cNvPr>
          <p:cNvSpPr txBox="1"/>
          <p:nvPr/>
        </p:nvSpPr>
        <p:spPr>
          <a:xfrm>
            <a:off x="713334" y="2880677"/>
            <a:ext cx="3871580" cy="417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Promotion Timing: </a:t>
            </a:r>
            <a:r>
              <a:rPr lang="en-US" sz="1200" b="1" dirty="0">
                <a:solidFill>
                  <a:srgbClr val="E5322E"/>
                </a:solidFill>
              </a:rPr>
              <a:t>January 1 – January 31</a:t>
            </a: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Sparkling Water is BOOMING – especially on CCFS. Volume for Dasani Sparkling </a:t>
            </a:r>
            <a:r>
              <a:rPr lang="en-US" sz="1200" b="1" dirty="0">
                <a:solidFill>
                  <a:srgbClr val="E5322E"/>
                </a:solidFill>
              </a:rPr>
              <a:t>Unflavored is +4.2% </a:t>
            </a:r>
            <a:r>
              <a:rPr lang="en-US" sz="1200" dirty="0">
                <a:solidFill>
                  <a:srgbClr val="5B7383"/>
                </a:solidFill>
              </a:rPr>
              <a:t>vs PY and </a:t>
            </a:r>
            <a:r>
              <a:rPr lang="en-US" sz="1200" b="1" dirty="0">
                <a:solidFill>
                  <a:srgbClr val="E5322E"/>
                </a:solidFill>
              </a:rPr>
              <a:t>Lemon Lime is +6.1% </a:t>
            </a:r>
            <a:r>
              <a:rPr lang="en-US" sz="1200" dirty="0">
                <a:solidFill>
                  <a:srgbClr val="5B7383"/>
                </a:solidFill>
              </a:rPr>
              <a:t>vs PY</a:t>
            </a: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Program will feature Lemon Lime plus 5 NEW choices: </a:t>
            </a:r>
            <a:r>
              <a:rPr lang="en-US" sz="1200" b="1" dirty="0">
                <a:solidFill>
                  <a:srgbClr val="E5322E"/>
                </a:solidFill>
              </a:rPr>
              <a:t>Strawberry, Raspberry Peach, Lemon Raspberry, Orange &amp; Lime</a:t>
            </a: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The Dasani Sparkling Program will </a:t>
            </a:r>
            <a:r>
              <a:rPr lang="en-US" sz="1200" b="1" dirty="0">
                <a:solidFill>
                  <a:srgbClr val="E32433"/>
                </a:solidFill>
              </a:rPr>
              <a:t>automatically</a:t>
            </a:r>
            <a:r>
              <a:rPr lang="en-US" sz="1200" dirty="0">
                <a:solidFill>
                  <a:srgbClr val="5B7383"/>
                </a:solidFill>
              </a:rPr>
              <a:t> </a:t>
            </a:r>
            <a:r>
              <a:rPr lang="en-US" sz="1200" b="1" dirty="0">
                <a:solidFill>
                  <a:srgbClr val="E5322E"/>
                </a:solidFill>
              </a:rPr>
              <a:t>appear</a:t>
            </a:r>
            <a:r>
              <a:rPr lang="en-US" sz="1200" dirty="0">
                <a:solidFill>
                  <a:srgbClr val="5B7383"/>
                </a:solidFill>
              </a:rPr>
              <a:t> on Coca-Cola Freestyle Dispensers</a:t>
            </a: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In addition to the Promotion, the 5 new Dasani Sparkling Choices will be </a:t>
            </a:r>
            <a:r>
              <a:rPr lang="en-US" sz="1200" b="1" dirty="0">
                <a:solidFill>
                  <a:srgbClr val="E5322E"/>
                </a:solidFill>
              </a:rPr>
              <a:t>featured under the Dasani Sparkling Brand Button</a:t>
            </a:r>
            <a:r>
              <a:rPr lang="en-US" sz="1200" dirty="0">
                <a:solidFill>
                  <a:srgbClr val="5B7383"/>
                </a:solidFill>
              </a:rPr>
              <a:t> as sustaining flavors</a:t>
            </a: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E5322E"/>
                </a:solidFill>
              </a:rPr>
              <a:t>A la carte POS </a:t>
            </a:r>
            <a:r>
              <a:rPr lang="en-US" sz="1200" dirty="0">
                <a:solidFill>
                  <a:srgbClr val="5B7383"/>
                </a:solidFill>
              </a:rPr>
              <a:t>available for </a:t>
            </a:r>
            <a:r>
              <a:rPr lang="en-US" sz="1200" b="1" dirty="0">
                <a:solidFill>
                  <a:srgbClr val="E5322E"/>
                </a:solidFill>
              </a:rPr>
              <a:t>free</a:t>
            </a:r>
            <a:r>
              <a:rPr lang="en-US" sz="1200" dirty="0">
                <a:solidFill>
                  <a:srgbClr val="5B7383"/>
                </a:solidFill>
              </a:rPr>
              <a:t> – only pay shipping &amp; handling. Limit to 1x of each item per store (except Table Tents)</a:t>
            </a:r>
          </a:p>
          <a:p>
            <a:pPr marL="170815" indent="-170815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E5322E"/>
                </a:solidFill>
              </a:rPr>
              <a:t>Confero</a:t>
            </a:r>
            <a:r>
              <a:rPr lang="en-US" sz="1200" b="1" dirty="0">
                <a:solidFill>
                  <a:srgbClr val="E5322E"/>
                </a:solidFill>
              </a:rPr>
              <a:t> Mystery Shoppers </a:t>
            </a:r>
            <a:r>
              <a:rPr lang="en-US" sz="1200" dirty="0">
                <a:solidFill>
                  <a:srgbClr val="5B7383"/>
                </a:solidFill>
              </a:rPr>
              <a:t>will be visiting 500 POS ordering locations to track and encourage proper POS execution (opt out deadline 11/12) </a:t>
            </a:r>
            <a:r>
              <a:rPr lang="en-US" sz="1200" dirty="0">
                <a:solidFill>
                  <a:srgbClr val="5B7383"/>
                </a:solidFill>
                <a:sym typeface="Wingdings" panose="05000000000000000000" pitchFamily="2" charset="2"/>
              </a:rPr>
              <a:t></a:t>
            </a:r>
            <a:r>
              <a:rPr lang="en-US" sz="1200" dirty="0">
                <a:solidFill>
                  <a:srgbClr val="5B7383"/>
                </a:solidFill>
              </a:rPr>
              <a:t> Contact Connor Lewis with any questions</a:t>
            </a:r>
            <a:endParaRPr lang="en-US" sz="1200" b="1" dirty="0">
              <a:solidFill>
                <a:srgbClr val="E5322E"/>
              </a:solidFill>
              <a:cs typeface="Arial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D36EBB-70E6-AF44-816D-0C06A11EE36E}"/>
              </a:ext>
            </a:extLst>
          </p:cNvPr>
          <p:cNvCxnSpPr>
            <a:cxnSpLocks/>
          </p:cNvCxnSpPr>
          <p:nvPr/>
        </p:nvCxnSpPr>
        <p:spPr>
          <a:xfrm>
            <a:off x="724293" y="7445570"/>
            <a:ext cx="3720878" cy="0"/>
          </a:xfrm>
          <a:prstGeom prst="line">
            <a:avLst/>
          </a:prstGeom>
          <a:ln>
            <a:solidFill>
              <a:srgbClr val="E32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9C0B7C-6F65-1A4C-AFC3-B3804CDCE59A}"/>
              </a:ext>
            </a:extLst>
          </p:cNvPr>
          <p:cNvSpPr txBox="1"/>
          <p:nvPr/>
        </p:nvSpPr>
        <p:spPr>
          <a:xfrm>
            <a:off x="725315" y="7126341"/>
            <a:ext cx="3878872" cy="2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1" b="1" dirty="0"/>
              <a:t>NEXT STEPS TO PARTICIPATE: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D44B84-7BFE-DA47-A2DE-9D28B1EA1662}"/>
              </a:ext>
            </a:extLst>
          </p:cNvPr>
          <p:cNvSpPr txBox="1"/>
          <p:nvPr/>
        </p:nvSpPr>
        <p:spPr>
          <a:xfrm>
            <a:off x="712313" y="7492288"/>
            <a:ext cx="452304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Contact your Coca-Cola Sales Rep if interested</a:t>
            </a: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Notify your customers of </a:t>
            </a:r>
            <a:r>
              <a:rPr lang="en-US" sz="1200" b="1" dirty="0">
                <a:solidFill>
                  <a:srgbClr val="E5322E"/>
                </a:solidFill>
              </a:rPr>
              <a:t>Mystery Shops from 1/6 – 1/27</a:t>
            </a: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Account Teams can order FREE a la carte POS via </a:t>
            </a:r>
            <a:r>
              <a:rPr lang="en-US" sz="1200" b="1" dirty="0">
                <a:solidFill>
                  <a:srgbClr val="E5322E"/>
                </a:solidFill>
              </a:rPr>
              <a:t>CokeCatalog.com </a:t>
            </a:r>
            <a:r>
              <a:rPr lang="en-US" sz="1200" dirty="0">
                <a:solidFill>
                  <a:srgbClr val="5B7383"/>
                </a:solidFill>
              </a:rPr>
              <a:t>by searching “</a:t>
            </a:r>
            <a:r>
              <a:rPr lang="en-US" sz="1200" b="1" dirty="0" err="1">
                <a:solidFill>
                  <a:srgbClr val="E32433"/>
                </a:solidFill>
              </a:rPr>
              <a:t>ccfs</a:t>
            </a:r>
            <a:r>
              <a:rPr lang="en-US" sz="1200" b="1" dirty="0">
                <a:solidFill>
                  <a:srgbClr val="E32433"/>
                </a:solidFill>
              </a:rPr>
              <a:t> </a:t>
            </a:r>
            <a:r>
              <a:rPr lang="en-US" sz="1200" b="1" dirty="0" err="1">
                <a:solidFill>
                  <a:srgbClr val="E32433"/>
                </a:solidFill>
              </a:rPr>
              <a:t>dasani</a:t>
            </a:r>
            <a:r>
              <a:rPr lang="en-US" sz="1200" dirty="0">
                <a:solidFill>
                  <a:srgbClr val="5B7383"/>
                </a:solidFill>
              </a:rPr>
              <a:t>”</a:t>
            </a: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7383"/>
                </a:solidFill>
              </a:rPr>
              <a:t>Searchable Coke Catalog Item Codes:</a:t>
            </a:r>
            <a:endParaRPr lang="en-US" sz="1200" dirty="0">
              <a:solidFill>
                <a:srgbClr val="E5322E"/>
              </a:solidFill>
            </a:endParaRPr>
          </a:p>
          <a:p>
            <a:pPr marL="171433" indent="-171433">
              <a:spcAft>
                <a:spcPts val="500"/>
              </a:spcAft>
              <a:buClr>
                <a:srgbClr val="E32433"/>
              </a:buClr>
              <a:buSzPct val="120000"/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E32433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1FBFE6-C97C-E54C-9F0B-BCE03B4A53A5}"/>
              </a:ext>
            </a:extLst>
          </p:cNvPr>
          <p:cNvSpPr/>
          <p:nvPr/>
        </p:nvSpPr>
        <p:spPr>
          <a:xfrm>
            <a:off x="245327" y="291389"/>
            <a:ext cx="7281746" cy="9567746"/>
          </a:xfrm>
          <a:prstGeom prst="rect">
            <a:avLst/>
          </a:prstGeom>
          <a:noFill/>
          <a:ln>
            <a:solidFill>
              <a:srgbClr val="5B7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8E51C-F78D-4C7E-962E-29EEF404D8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" y="279256"/>
            <a:ext cx="3155372" cy="87292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0AF331C-BDE9-414D-A937-CFB3E0FBC3C0}"/>
              </a:ext>
            </a:extLst>
          </p:cNvPr>
          <p:cNvSpPr txBox="1"/>
          <p:nvPr/>
        </p:nvSpPr>
        <p:spPr>
          <a:xfrm>
            <a:off x="5484634" y="6279471"/>
            <a:ext cx="132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Deadline to order POS Kits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DC5A55-60C1-4CF7-9F91-20524D798065}"/>
              </a:ext>
            </a:extLst>
          </p:cNvPr>
          <p:cNvSpPr txBox="1"/>
          <p:nvPr/>
        </p:nvSpPr>
        <p:spPr>
          <a:xfrm>
            <a:off x="5484634" y="7334396"/>
            <a:ext cx="132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Expected Kit Arrival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532D19-22CE-41BF-AE79-F535571EC61A}"/>
              </a:ext>
            </a:extLst>
          </p:cNvPr>
          <p:cNvGrpSpPr/>
          <p:nvPr/>
        </p:nvGrpSpPr>
        <p:grpSpPr>
          <a:xfrm>
            <a:off x="5492039" y="6730385"/>
            <a:ext cx="1287446" cy="399981"/>
            <a:chOff x="4674103" y="6952434"/>
            <a:chExt cx="1287446" cy="39998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E707784-70B0-447B-8731-5FC350B216AE}"/>
                </a:ext>
              </a:extLst>
            </p:cNvPr>
            <p:cNvSpPr/>
            <p:nvPr/>
          </p:nvSpPr>
          <p:spPr>
            <a:xfrm>
              <a:off x="4692855" y="6960033"/>
              <a:ext cx="1268694" cy="380446"/>
            </a:xfrm>
            <a:prstGeom prst="rect">
              <a:avLst/>
            </a:prstGeom>
            <a:solidFill>
              <a:srgbClr val="E32433"/>
            </a:solidFill>
            <a:ln>
              <a:solidFill>
                <a:srgbClr val="E324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72416C-C216-4A5E-9775-614D19A1D7E9}"/>
                </a:ext>
              </a:extLst>
            </p:cNvPr>
            <p:cNvSpPr txBox="1"/>
            <p:nvPr/>
          </p:nvSpPr>
          <p:spPr>
            <a:xfrm>
              <a:off x="4674103" y="6952434"/>
              <a:ext cx="1287446" cy="39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9" b="1" dirty="0">
                  <a:solidFill>
                    <a:schemeClr val="bg1"/>
                  </a:solidFill>
                </a:rPr>
                <a:t>11/8/19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9CAA59-DDEE-4970-AF87-9C409E52970E}"/>
              </a:ext>
            </a:extLst>
          </p:cNvPr>
          <p:cNvGrpSpPr/>
          <p:nvPr/>
        </p:nvGrpSpPr>
        <p:grpSpPr>
          <a:xfrm>
            <a:off x="5510792" y="7797295"/>
            <a:ext cx="1268693" cy="399981"/>
            <a:chOff x="4692855" y="6952434"/>
            <a:chExt cx="1268694" cy="399981"/>
          </a:xfrm>
          <a:solidFill>
            <a:srgbClr val="E32433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891722C-3F0E-46CF-A4F9-419E4F4F4145}"/>
                </a:ext>
              </a:extLst>
            </p:cNvPr>
            <p:cNvSpPr/>
            <p:nvPr/>
          </p:nvSpPr>
          <p:spPr>
            <a:xfrm>
              <a:off x="4692855" y="6960033"/>
              <a:ext cx="1268694" cy="380446"/>
            </a:xfrm>
            <a:prstGeom prst="rect">
              <a:avLst/>
            </a:prstGeom>
            <a:grpFill/>
            <a:ln>
              <a:solidFill>
                <a:srgbClr val="E324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E521442-C0E2-48FE-92EF-96438F2C98AF}"/>
                </a:ext>
              </a:extLst>
            </p:cNvPr>
            <p:cNvSpPr txBox="1"/>
            <p:nvPr/>
          </p:nvSpPr>
          <p:spPr>
            <a:xfrm>
              <a:off x="4692855" y="6952434"/>
              <a:ext cx="1268694" cy="3999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9" b="1" dirty="0">
                  <a:solidFill>
                    <a:schemeClr val="bg1"/>
                  </a:solidFill>
                </a:rPr>
                <a:t>12/30/19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A39D79-243C-45AA-ADAB-2865E9A02B2D}"/>
              </a:ext>
            </a:extLst>
          </p:cNvPr>
          <p:cNvSpPr txBox="1"/>
          <p:nvPr/>
        </p:nvSpPr>
        <p:spPr>
          <a:xfrm>
            <a:off x="957332" y="8790070"/>
            <a:ext cx="223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5B7383"/>
                </a:solidFill>
              </a:rPr>
              <a:t>Real Estate Sign: </a:t>
            </a:r>
            <a:r>
              <a:rPr lang="en-US" sz="1200" b="1" dirty="0">
                <a:solidFill>
                  <a:srgbClr val="E5322E"/>
                </a:solidFill>
              </a:rPr>
              <a:t>1923889</a:t>
            </a:r>
          </a:p>
          <a:p>
            <a:pPr algn="r"/>
            <a:r>
              <a:rPr lang="en-US" sz="1200" dirty="0">
                <a:solidFill>
                  <a:srgbClr val="5B7383"/>
                </a:solidFill>
              </a:rPr>
              <a:t>Table Tent: </a:t>
            </a:r>
            <a:r>
              <a:rPr lang="en-US" sz="1200" b="1" dirty="0">
                <a:solidFill>
                  <a:srgbClr val="E5322E"/>
                </a:solidFill>
              </a:rPr>
              <a:t>1923886</a:t>
            </a:r>
          </a:p>
          <a:p>
            <a:pPr algn="r"/>
            <a:r>
              <a:rPr lang="en-US" sz="1200" dirty="0">
                <a:solidFill>
                  <a:srgbClr val="5B7383"/>
                </a:solidFill>
              </a:rPr>
              <a:t>Window Cling: </a:t>
            </a:r>
            <a:r>
              <a:rPr lang="en-US" sz="1200" b="1" dirty="0">
                <a:solidFill>
                  <a:srgbClr val="E5322E"/>
                </a:solidFill>
              </a:rPr>
              <a:t>1923888</a:t>
            </a:r>
          </a:p>
          <a:p>
            <a:pPr algn="r"/>
            <a:r>
              <a:rPr lang="en-US" sz="1200" dirty="0">
                <a:solidFill>
                  <a:srgbClr val="5B7383"/>
                </a:solidFill>
              </a:rPr>
              <a:t>Counter Card: </a:t>
            </a:r>
            <a:r>
              <a:rPr lang="en-US" sz="1200" b="1" dirty="0">
                <a:solidFill>
                  <a:srgbClr val="E5322E"/>
                </a:solidFill>
              </a:rPr>
              <a:t>1923887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DB72153-0F69-4CB0-A7A1-1A5B5F9D0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56512" r="1064" b="19893"/>
          <a:stretch/>
        </p:blipFill>
        <p:spPr>
          <a:xfrm>
            <a:off x="4638889" y="5695560"/>
            <a:ext cx="2524499" cy="40926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0C35192-6622-4BEE-B2A5-704CE445F02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t="57246" r="85590" b="20631"/>
          <a:stretch/>
        </p:blipFill>
        <p:spPr>
          <a:xfrm>
            <a:off x="6239802" y="1664447"/>
            <a:ext cx="1015570" cy="101826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9BDF677-971F-4097-8620-8B57D88103E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907" y="4462353"/>
            <a:ext cx="820136" cy="10935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DF38DC8-A883-4A7E-895C-47AAE53FCD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67" y="2945682"/>
            <a:ext cx="915738" cy="13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F05F10E-1C7E-4785-99B7-F013030D8FE6}"/>
              </a:ext>
            </a:extLst>
          </p:cNvPr>
          <p:cNvGrpSpPr/>
          <p:nvPr/>
        </p:nvGrpSpPr>
        <p:grpSpPr>
          <a:xfrm>
            <a:off x="1995752" y="4477113"/>
            <a:ext cx="3847377" cy="2694133"/>
            <a:chOff x="1995752" y="4148749"/>
            <a:chExt cx="3847377" cy="269413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23B9C14-F34A-4A5B-954E-E7D2804A0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752" y="4148749"/>
              <a:ext cx="3847377" cy="269413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AA6091F-7F3E-40AA-9E64-747E8384A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923" t="30088" b="56369"/>
            <a:stretch/>
          </p:blipFill>
          <p:spPr>
            <a:xfrm>
              <a:off x="5409343" y="4722125"/>
              <a:ext cx="424072" cy="41213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6247160-0861-4BD1-9F02-D7DD4A9FF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378" t="59979" r="55959" b="30586"/>
            <a:stretch/>
          </p:blipFill>
          <p:spPr>
            <a:xfrm>
              <a:off x="3465415" y="5648727"/>
              <a:ext cx="216816" cy="287138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CB895D0-5E83-43EB-96ED-2F8062248884}"/>
              </a:ext>
            </a:extLst>
          </p:cNvPr>
          <p:cNvSpPr/>
          <p:nvPr/>
        </p:nvSpPr>
        <p:spPr>
          <a:xfrm>
            <a:off x="775657" y="395929"/>
            <a:ext cx="6221086" cy="899471"/>
          </a:xfrm>
          <a:prstGeom prst="rect">
            <a:avLst/>
          </a:prstGeom>
          <a:solidFill>
            <a:srgbClr val="E32433"/>
          </a:solidFill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prstClr val="white"/>
                </a:solidFill>
              </a:rPr>
              <a:t>FREE Digital Menu Board creative available on: </a:t>
            </a:r>
          </a:p>
          <a:p>
            <a:pPr lvl="0" algn="ctr"/>
            <a:r>
              <a:rPr lang="en-US" sz="1600" b="1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www.coca-colafreestyleassets.com</a:t>
            </a:r>
            <a:r>
              <a:rPr lang="en-US" sz="1600" b="1" dirty="0">
                <a:solidFill>
                  <a:srgbClr val="FFC000"/>
                </a:solidFill>
              </a:rPr>
              <a:t> UN: ccfs PW: ccfs22 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ECBD8D-24A3-493E-A432-8BE014D54907}"/>
              </a:ext>
            </a:extLst>
          </p:cNvPr>
          <p:cNvSpPr txBox="1"/>
          <p:nvPr/>
        </p:nvSpPr>
        <p:spPr>
          <a:xfrm>
            <a:off x="1345449" y="6537222"/>
            <a:ext cx="2068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680C2"/>
                </a:solidFill>
              </a:rPr>
              <a:t>Entrance Zone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E2BEA4-32B7-4E6A-B240-F9426A98375F}"/>
              </a:ext>
            </a:extLst>
          </p:cNvPr>
          <p:cNvSpPr txBox="1"/>
          <p:nvPr/>
        </p:nvSpPr>
        <p:spPr>
          <a:xfrm>
            <a:off x="3286764" y="8203853"/>
            <a:ext cx="16277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 b="1" dirty="0"/>
              <a:t>Window Cling</a:t>
            </a:r>
          </a:p>
          <a:p>
            <a:pPr>
              <a:lnSpc>
                <a:spcPts val="1000"/>
              </a:lnSpc>
            </a:pPr>
            <a:r>
              <a:rPr lang="en-US" sz="900" dirty="0"/>
              <a:t>Promote Dasani Sparkling Choices from afar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9E4733-30F6-48BA-AD06-AF8A4E2CA59D}"/>
              </a:ext>
            </a:extLst>
          </p:cNvPr>
          <p:cNvSpPr txBox="1"/>
          <p:nvPr/>
        </p:nvSpPr>
        <p:spPr>
          <a:xfrm>
            <a:off x="5971701" y="4278537"/>
            <a:ext cx="159210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 b="1" dirty="0"/>
              <a:t>Drive-Thru</a:t>
            </a:r>
            <a:br>
              <a:rPr lang="en-US" sz="900" b="1" dirty="0"/>
            </a:br>
            <a:r>
              <a:rPr lang="en-US" sz="900" b="1" dirty="0"/>
              <a:t>or Outdoor Sign</a:t>
            </a:r>
          </a:p>
          <a:p>
            <a:pPr>
              <a:lnSpc>
                <a:spcPts val="1000"/>
              </a:lnSpc>
            </a:pPr>
            <a:r>
              <a:rPr lang="en-US" sz="900" dirty="0"/>
              <a:t>Encourage customers to try a new Dasani Sparkling Choice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B94E4BA-6519-4C3B-AC0A-6B7551A1F82C}"/>
              </a:ext>
            </a:extLst>
          </p:cNvPr>
          <p:cNvSpPr/>
          <p:nvPr/>
        </p:nvSpPr>
        <p:spPr>
          <a:xfrm>
            <a:off x="5725084" y="5164298"/>
            <a:ext cx="1763949" cy="17639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36FECA-0345-4C3A-B5CD-DE6E884A3823}"/>
              </a:ext>
            </a:extLst>
          </p:cNvPr>
          <p:cNvSpPr txBox="1"/>
          <p:nvPr/>
        </p:nvSpPr>
        <p:spPr>
          <a:xfrm>
            <a:off x="2695731" y="4023151"/>
            <a:ext cx="2068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680C2"/>
                </a:solidFill>
              </a:rPr>
              <a:t>Counter/Drive-Thru Zone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F1D0DD-8FEC-46BE-A8BC-09292E762091}"/>
              </a:ext>
            </a:extLst>
          </p:cNvPr>
          <p:cNvGrpSpPr/>
          <p:nvPr/>
        </p:nvGrpSpPr>
        <p:grpSpPr>
          <a:xfrm>
            <a:off x="3355724" y="5568136"/>
            <a:ext cx="53975" cy="79230"/>
            <a:chOff x="5362575" y="2438398"/>
            <a:chExt cx="346075" cy="508001"/>
          </a:xfrm>
        </p:grpSpPr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C5872707-5C88-47C4-95AF-51F643EBFAD2}"/>
                </a:ext>
              </a:extLst>
            </p:cNvPr>
            <p:cNvSpPr/>
            <p:nvPr/>
          </p:nvSpPr>
          <p:spPr>
            <a:xfrm>
              <a:off x="5407025" y="2784474"/>
              <a:ext cx="301625" cy="161925"/>
            </a:xfrm>
            <a:custGeom>
              <a:avLst/>
              <a:gdLst>
                <a:gd name="connsiteX0" fmla="*/ 0 w 155575"/>
                <a:gd name="connsiteY0" fmla="*/ 0 h 107950"/>
                <a:gd name="connsiteX1" fmla="*/ 155575 w 155575"/>
                <a:gd name="connsiteY1" fmla="*/ 0 h 107950"/>
                <a:gd name="connsiteX2" fmla="*/ 155575 w 155575"/>
                <a:gd name="connsiteY2" fmla="*/ 107950 h 107950"/>
                <a:gd name="connsiteX3" fmla="*/ 0 w 155575"/>
                <a:gd name="connsiteY3" fmla="*/ 107950 h 107950"/>
                <a:gd name="connsiteX4" fmla="*/ 0 w 155575"/>
                <a:gd name="connsiteY4" fmla="*/ 0 h 107950"/>
                <a:gd name="connsiteX0" fmla="*/ 149225 w 304800"/>
                <a:gd name="connsiteY0" fmla="*/ 101600 h 209550"/>
                <a:gd name="connsiteX1" fmla="*/ 304800 w 304800"/>
                <a:gd name="connsiteY1" fmla="*/ 101600 h 209550"/>
                <a:gd name="connsiteX2" fmla="*/ 0 w 304800"/>
                <a:gd name="connsiteY2" fmla="*/ 0 h 209550"/>
                <a:gd name="connsiteX3" fmla="*/ 149225 w 304800"/>
                <a:gd name="connsiteY3" fmla="*/ 209550 h 209550"/>
                <a:gd name="connsiteX4" fmla="*/ 149225 w 304800"/>
                <a:gd name="connsiteY4" fmla="*/ 101600 h 209550"/>
                <a:gd name="connsiteX0" fmla="*/ 0 w 155575"/>
                <a:gd name="connsiteY0" fmla="*/ 0 h 107950"/>
                <a:gd name="connsiteX1" fmla="*/ 155575 w 155575"/>
                <a:gd name="connsiteY1" fmla="*/ 0 h 107950"/>
                <a:gd name="connsiteX2" fmla="*/ 38100 w 155575"/>
                <a:gd name="connsiteY2" fmla="*/ 63500 h 107950"/>
                <a:gd name="connsiteX3" fmla="*/ 0 w 155575"/>
                <a:gd name="connsiteY3" fmla="*/ 107950 h 107950"/>
                <a:gd name="connsiteX4" fmla="*/ 0 w 155575"/>
                <a:gd name="connsiteY4" fmla="*/ 0 h 107950"/>
                <a:gd name="connsiteX0" fmla="*/ 0 w 161925"/>
                <a:gd name="connsiteY0" fmla="*/ 0 h 187325"/>
                <a:gd name="connsiteX1" fmla="*/ 161925 w 161925"/>
                <a:gd name="connsiteY1" fmla="*/ 79375 h 187325"/>
                <a:gd name="connsiteX2" fmla="*/ 44450 w 161925"/>
                <a:gd name="connsiteY2" fmla="*/ 142875 h 187325"/>
                <a:gd name="connsiteX3" fmla="*/ 6350 w 161925"/>
                <a:gd name="connsiteY3" fmla="*/ 187325 h 187325"/>
                <a:gd name="connsiteX4" fmla="*/ 0 w 161925"/>
                <a:gd name="connsiteY4" fmla="*/ 0 h 187325"/>
                <a:gd name="connsiteX0" fmla="*/ 133350 w 295275"/>
                <a:gd name="connsiteY0" fmla="*/ 0 h 142875"/>
                <a:gd name="connsiteX1" fmla="*/ 295275 w 295275"/>
                <a:gd name="connsiteY1" fmla="*/ 79375 h 142875"/>
                <a:gd name="connsiteX2" fmla="*/ 177800 w 295275"/>
                <a:gd name="connsiteY2" fmla="*/ 142875 h 142875"/>
                <a:gd name="connsiteX3" fmla="*/ 0 w 295275"/>
                <a:gd name="connsiteY3" fmla="*/ 66675 h 142875"/>
                <a:gd name="connsiteX4" fmla="*/ 133350 w 295275"/>
                <a:gd name="connsiteY4" fmla="*/ 0 h 142875"/>
                <a:gd name="connsiteX0" fmla="*/ 133350 w 295275"/>
                <a:gd name="connsiteY0" fmla="*/ 0 h 161925"/>
                <a:gd name="connsiteX1" fmla="*/ 295275 w 295275"/>
                <a:gd name="connsiteY1" fmla="*/ 79375 h 161925"/>
                <a:gd name="connsiteX2" fmla="*/ 180975 w 295275"/>
                <a:gd name="connsiteY2" fmla="*/ 161925 h 161925"/>
                <a:gd name="connsiteX3" fmla="*/ 0 w 295275"/>
                <a:gd name="connsiteY3" fmla="*/ 66675 h 161925"/>
                <a:gd name="connsiteX4" fmla="*/ 133350 w 295275"/>
                <a:gd name="connsiteY4" fmla="*/ 0 h 161925"/>
                <a:gd name="connsiteX0" fmla="*/ 133350 w 301625"/>
                <a:gd name="connsiteY0" fmla="*/ 0 h 161925"/>
                <a:gd name="connsiteX1" fmla="*/ 301625 w 301625"/>
                <a:gd name="connsiteY1" fmla="*/ 82550 h 161925"/>
                <a:gd name="connsiteX2" fmla="*/ 180975 w 301625"/>
                <a:gd name="connsiteY2" fmla="*/ 161925 h 161925"/>
                <a:gd name="connsiteX3" fmla="*/ 0 w 301625"/>
                <a:gd name="connsiteY3" fmla="*/ 66675 h 161925"/>
                <a:gd name="connsiteX4" fmla="*/ 133350 w 301625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25" h="161925">
                  <a:moveTo>
                    <a:pt x="133350" y="0"/>
                  </a:moveTo>
                  <a:lnTo>
                    <a:pt x="301625" y="82550"/>
                  </a:lnTo>
                  <a:lnTo>
                    <a:pt x="180975" y="161925"/>
                  </a:lnTo>
                  <a:lnTo>
                    <a:pt x="0" y="66675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8D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18">
              <a:extLst>
                <a:ext uri="{FF2B5EF4-FFF2-40B4-BE49-F238E27FC236}">
                  <a16:creationId xmlns:a16="http://schemas.microsoft.com/office/drawing/2014/main" id="{13F5ADD6-2351-48C1-8115-99AEFEC43D1D}"/>
                </a:ext>
              </a:extLst>
            </p:cNvPr>
            <p:cNvSpPr/>
            <p:nvPr/>
          </p:nvSpPr>
          <p:spPr>
            <a:xfrm>
              <a:off x="5432425" y="2470148"/>
              <a:ext cx="269875" cy="402315"/>
            </a:xfrm>
            <a:custGeom>
              <a:avLst/>
              <a:gdLst>
                <a:gd name="connsiteX0" fmla="*/ 0 w 123217"/>
                <a:gd name="connsiteY0" fmla="*/ 0 h 188068"/>
                <a:gd name="connsiteX1" fmla="*/ 123217 w 123217"/>
                <a:gd name="connsiteY1" fmla="*/ 0 h 188068"/>
                <a:gd name="connsiteX2" fmla="*/ 123217 w 123217"/>
                <a:gd name="connsiteY2" fmla="*/ 188068 h 188068"/>
                <a:gd name="connsiteX3" fmla="*/ 0 w 123217"/>
                <a:gd name="connsiteY3" fmla="*/ 188068 h 188068"/>
                <a:gd name="connsiteX4" fmla="*/ 0 w 123217"/>
                <a:gd name="connsiteY4" fmla="*/ 0 h 188068"/>
                <a:gd name="connsiteX0" fmla="*/ 0 w 123217"/>
                <a:gd name="connsiteY0" fmla="*/ 0 h 222993"/>
                <a:gd name="connsiteX1" fmla="*/ 123217 w 123217"/>
                <a:gd name="connsiteY1" fmla="*/ 0 h 222993"/>
                <a:gd name="connsiteX2" fmla="*/ 123217 w 123217"/>
                <a:gd name="connsiteY2" fmla="*/ 222993 h 222993"/>
                <a:gd name="connsiteX3" fmla="*/ 0 w 123217"/>
                <a:gd name="connsiteY3" fmla="*/ 188068 h 222993"/>
                <a:gd name="connsiteX4" fmla="*/ 0 w 123217"/>
                <a:gd name="connsiteY4" fmla="*/ 0 h 222993"/>
                <a:gd name="connsiteX0" fmla="*/ 0 w 123217"/>
                <a:gd name="connsiteY0" fmla="*/ 0 h 222993"/>
                <a:gd name="connsiteX1" fmla="*/ 120042 w 123217"/>
                <a:gd name="connsiteY1" fmla="*/ 41275 h 222993"/>
                <a:gd name="connsiteX2" fmla="*/ 123217 w 123217"/>
                <a:gd name="connsiteY2" fmla="*/ 222993 h 222993"/>
                <a:gd name="connsiteX3" fmla="*/ 0 w 123217"/>
                <a:gd name="connsiteY3" fmla="*/ 188068 h 222993"/>
                <a:gd name="connsiteX4" fmla="*/ 0 w 123217"/>
                <a:gd name="connsiteY4" fmla="*/ 0 h 222993"/>
                <a:gd name="connsiteX0" fmla="*/ 0 w 126392"/>
                <a:gd name="connsiteY0" fmla="*/ 0 h 235693"/>
                <a:gd name="connsiteX1" fmla="*/ 120042 w 126392"/>
                <a:gd name="connsiteY1" fmla="*/ 41275 h 235693"/>
                <a:gd name="connsiteX2" fmla="*/ 126392 w 126392"/>
                <a:gd name="connsiteY2" fmla="*/ 235693 h 235693"/>
                <a:gd name="connsiteX3" fmla="*/ 0 w 126392"/>
                <a:gd name="connsiteY3" fmla="*/ 188068 h 235693"/>
                <a:gd name="connsiteX4" fmla="*/ 0 w 126392"/>
                <a:gd name="connsiteY4" fmla="*/ 0 h 235693"/>
                <a:gd name="connsiteX0" fmla="*/ 0 w 126392"/>
                <a:gd name="connsiteY0" fmla="*/ 0 h 239557"/>
                <a:gd name="connsiteX1" fmla="*/ 120042 w 126392"/>
                <a:gd name="connsiteY1" fmla="*/ 45139 h 239557"/>
                <a:gd name="connsiteX2" fmla="*/ 126392 w 126392"/>
                <a:gd name="connsiteY2" fmla="*/ 239557 h 239557"/>
                <a:gd name="connsiteX3" fmla="*/ 0 w 126392"/>
                <a:gd name="connsiteY3" fmla="*/ 191932 h 239557"/>
                <a:gd name="connsiteX4" fmla="*/ 0 w 126392"/>
                <a:gd name="connsiteY4" fmla="*/ 0 h 239557"/>
                <a:gd name="connsiteX0" fmla="*/ 0 w 126392"/>
                <a:gd name="connsiteY0" fmla="*/ 0 h 239557"/>
                <a:gd name="connsiteX1" fmla="*/ 120042 w 126392"/>
                <a:gd name="connsiteY1" fmla="*/ 45139 h 239557"/>
                <a:gd name="connsiteX2" fmla="*/ 126392 w 126392"/>
                <a:gd name="connsiteY2" fmla="*/ 239557 h 239557"/>
                <a:gd name="connsiteX3" fmla="*/ 0 w 126392"/>
                <a:gd name="connsiteY3" fmla="*/ 180340 h 239557"/>
                <a:gd name="connsiteX4" fmla="*/ 0 w 126392"/>
                <a:gd name="connsiteY4" fmla="*/ 0 h 239557"/>
                <a:gd name="connsiteX0" fmla="*/ 0 w 127540"/>
                <a:gd name="connsiteY0" fmla="*/ 0 h 239557"/>
                <a:gd name="connsiteX1" fmla="*/ 127313 w 127540"/>
                <a:gd name="connsiteY1" fmla="*/ 57704 h 239557"/>
                <a:gd name="connsiteX2" fmla="*/ 126392 w 127540"/>
                <a:gd name="connsiteY2" fmla="*/ 239557 h 239557"/>
                <a:gd name="connsiteX3" fmla="*/ 0 w 127540"/>
                <a:gd name="connsiteY3" fmla="*/ 180340 h 239557"/>
                <a:gd name="connsiteX4" fmla="*/ 0 w 127540"/>
                <a:gd name="connsiteY4" fmla="*/ 0 h 239557"/>
                <a:gd name="connsiteX0" fmla="*/ 0 w 127367"/>
                <a:gd name="connsiteY0" fmla="*/ 0 h 232828"/>
                <a:gd name="connsiteX1" fmla="*/ 127313 w 127367"/>
                <a:gd name="connsiteY1" fmla="*/ 57704 h 232828"/>
                <a:gd name="connsiteX2" fmla="*/ 114644 w 127367"/>
                <a:gd name="connsiteY2" fmla="*/ 232828 h 232828"/>
                <a:gd name="connsiteX3" fmla="*/ 0 w 127367"/>
                <a:gd name="connsiteY3" fmla="*/ 180340 h 232828"/>
                <a:gd name="connsiteX4" fmla="*/ 0 w 127367"/>
                <a:gd name="connsiteY4" fmla="*/ 0 h 232828"/>
                <a:gd name="connsiteX0" fmla="*/ 0 w 127399"/>
                <a:gd name="connsiteY0" fmla="*/ 0 h 232828"/>
                <a:gd name="connsiteX1" fmla="*/ 127313 w 127399"/>
                <a:gd name="connsiteY1" fmla="*/ 57704 h 232828"/>
                <a:gd name="connsiteX2" fmla="*/ 114644 w 127399"/>
                <a:gd name="connsiteY2" fmla="*/ 232828 h 232828"/>
                <a:gd name="connsiteX3" fmla="*/ 0 w 127399"/>
                <a:gd name="connsiteY3" fmla="*/ 180340 h 232828"/>
                <a:gd name="connsiteX4" fmla="*/ 0 w 127399"/>
                <a:gd name="connsiteY4" fmla="*/ 0 h 232828"/>
                <a:gd name="connsiteX0" fmla="*/ 16447 w 143846"/>
                <a:gd name="connsiteY0" fmla="*/ 0 h 232828"/>
                <a:gd name="connsiteX1" fmla="*/ 143760 w 143846"/>
                <a:gd name="connsiteY1" fmla="*/ 57704 h 232828"/>
                <a:gd name="connsiteX2" fmla="*/ 131091 w 143846"/>
                <a:gd name="connsiteY2" fmla="*/ 232828 h 232828"/>
                <a:gd name="connsiteX3" fmla="*/ 0 w 143846"/>
                <a:gd name="connsiteY3" fmla="*/ 174957 h 232828"/>
                <a:gd name="connsiteX4" fmla="*/ 16447 w 143846"/>
                <a:gd name="connsiteY4" fmla="*/ 0 h 232828"/>
                <a:gd name="connsiteX0" fmla="*/ 16447 w 143760"/>
                <a:gd name="connsiteY0" fmla="*/ 0 h 232828"/>
                <a:gd name="connsiteX1" fmla="*/ 143760 w 143760"/>
                <a:gd name="connsiteY1" fmla="*/ 57704 h 232828"/>
                <a:gd name="connsiteX2" fmla="*/ 131091 w 143760"/>
                <a:gd name="connsiteY2" fmla="*/ 232828 h 232828"/>
                <a:gd name="connsiteX3" fmla="*/ 0 w 143760"/>
                <a:gd name="connsiteY3" fmla="*/ 174957 h 232828"/>
                <a:gd name="connsiteX4" fmla="*/ 16447 w 143760"/>
                <a:gd name="connsiteY4" fmla="*/ 0 h 232828"/>
                <a:gd name="connsiteX0" fmla="*/ 16447 w 143760"/>
                <a:gd name="connsiteY0" fmla="*/ 0 h 230136"/>
                <a:gd name="connsiteX1" fmla="*/ 143760 w 143760"/>
                <a:gd name="connsiteY1" fmla="*/ 57704 h 230136"/>
                <a:gd name="connsiteX2" fmla="*/ 124042 w 143760"/>
                <a:gd name="connsiteY2" fmla="*/ 230136 h 230136"/>
                <a:gd name="connsiteX3" fmla="*/ 0 w 143760"/>
                <a:gd name="connsiteY3" fmla="*/ 174957 h 230136"/>
                <a:gd name="connsiteX4" fmla="*/ 16447 w 143760"/>
                <a:gd name="connsiteY4" fmla="*/ 0 h 230136"/>
                <a:gd name="connsiteX0" fmla="*/ 16447 w 143760"/>
                <a:gd name="connsiteY0" fmla="*/ 0 h 230136"/>
                <a:gd name="connsiteX1" fmla="*/ 143760 w 143760"/>
                <a:gd name="connsiteY1" fmla="*/ 57704 h 230136"/>
                <a:gd name="connsiteX2" fmla="*/ 124042 w 143760"/>
                <a:gd name="connsiteY2" fmla="*/ 230136 h 230136"/>
                <a:gd name="connsiteX3" fmla="*/ 0 w 143760"/>
                <a:gd name="connsiteY3" fmla="*/ 174957 h 230136"/>
                <a:gd name="connsiteX4" fmla="*/ 16447 w 143760"/>
                <a:gd name="connsiteY4" fmla="*/ 0 h 230136"/>
                <a:gd name="connsiteX0" fmla="*/ 16447 w 145557"/>
                <a:gd name="connsiteY0" fmla="*/ 0 h 230136"/>
                <a:gd name="connsiteX1" fmla="*/ 145557 w 145557"/>
                <a:gd name="connsiteY1" fmla="*/ 41554 h 230136"/>
                <a:gd name="connsiteX2" fmla="*/ 124042 w 145557"/>
                <a:gd name="connsiteY2" fmla="*/ 230136 h 230136"/>
                <a:gd name="connsiteX3" fmla="*/ 0 w 145557"/>
                <a:gd name="connsiteY3" fmla="*/ 174957 h 230136"/>
                <a:gd name="connsiteX4" fmla="*/ 16447 w 145557"/>
                <a:gd name="connsiteY4" fmla="*/ 0 h 230136"/>
                <a:gd name="connsiteX0" fmla="*/ 16447 w 145557"/>
                <a:gd name="connsiteY0" fmla="*/ 0 h 213986"/>
                <a:gd name="connsiteX1" fmla="*/ 145557 w 145557"/>
                <a:gd name="connsiteY1" fmla="*/ 41554 h 213986"/>
                <a:gd name="connsiteX2" fmla="*/ 127636 w 145557"/>
                <a:gd name="connsiteY2" fmla="*/ 213986 h 213986"/>
                <a:gd name="connsiteX3" fmla="*/ 0 w 145557"/>
                <a:gd name="connsiteY3" fmla="*/ 174957 h 213986"/>
                <a:gd name="connsiteX4" fmla="*/ 16447 w 145557"/>
                <a:gd name="connsiteY4" fmla="*/ 0 h 213986"/>
                <a:gd name="connsiteX0" fmla="*/ 0 w 197396"/>
                <a:gd name="connsiteY0" fmla="*/ 0 h 208603"/>
                <a:gd name="connsiteX1" fmla="*/ 197396 w 197396"/>
                <a:gd name="connsiteY1" fmla="*/ 36171 h 208603"/>
                <a:gd name="connsiteX2" fmla="*/ 179475 w 197396"/>
                <a:gd name="connsiteY2" fmla="*/ 208603 h 208603"/>
                <a:gd name="connsiteX3" fmla="*/ 51839 w 197396"/>
                <a:gd name="connsiteY3" fmla="*/ 169574 h 208603"/>
                <a:gd name="connsiteX4" fmla="*/ 0 w 197396"/>
                <a:gd name="connsiteY4" fmla="*/ 0 h 208603"/>
                <a:gd name="connsiteX0" fmla="*/ 0 w 179531"/>
                <a:gd name="connsiteY0" fmla="*/ 0 h 208603"/>
                <a:gd name="connsiteX1" fmla="*/ 109343 w 179531"/>
                <a:gd name="connsiteY1" fmla="*/ 75200 h 208603"/>
                <a:gd name="connsiteX2" fmla="*/ 179475 w 179531"/>
                <a:gd name="connsiteY2" fmla="*/ 208603 h 208603"/>
                <a:gd name="connsiteX3" fmla="*/ 51839 w 179531"/>
                <a:gd name="connsiteY3" fmla="*/ 169574 h 208603"/>
                <a:gd name="connsiteX4" fmla="*/ 0 w 179531"/>
                <a:gd name="connsiteY4" fmla="*/ 0 h 208603"/>
                <a:gd name="connsiteX0" fmla="*/ 0 w 179550"/>
                <a:gd name="connsiteY0" fmla="*/ 0 h 208603"/>
                <a:gd name="connsiteX1" fmla="*/ 129110 w 179550"/>
                <a:gd name="connsiteY1" fmla="*/ 36171 h 208603"/>
                <a:gd name="connsiteX2" fmla="*/ 179475 w 179550"/>
                <a:gd name="connsiteY2" fmla="*/ 208603 h 208603"/>
                <a:gd name="connsiteX3" fmla="*/ 51839 w 179550"/>
                <a:gd name="connsiteY3" fmla="*/ 169574 h 208603"/>
                <a:gd name="connsiteX4" fmla="*/ 0 w 179550"/>
                <a:gd name="connsiteY4" fmla="*/ 0 h 208603"/>
                <a:gd name="connsiteX0" fmla="*/ 0 w 179610"/>
                <a:gd name="connsiteY0" fmla="*/ 0 h 208603"/>
                <a:gd name="connsiteX1" fmla="*/ 129110 w 179610"/>
                <a:gd name="connsiteY1" fmla="*/ 36171 h 208603"/>
                <a:gd name="connsiteX2" fmla="*/ 179475 w 179610"/>
                <a:gd name="connsiteY2" fmla="*/ 208603 h 208603"/>
                <a:gd name="connsiteX3" fmla="*/ 51839 w 179610"/>
                <a:gd name="connsiteY3" fmla="*/ 169574 h 208603"/>
                <a:gd name="connsiteX4" fmla="*/ 0 w 179610"/>
                <a:gd name="connsiteY4" fmla="*/ 0 h 2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10" h="208603">
                  <a:moveTo>
                    <a:pt x="0" y="0"/>
                  </a:moveTo>
                  <a:lnTo>
                    <a:pt x="129110" y="36171"/>
                  </a:lnTo>
                  <a:cubicBezTo>
                    <a:pt x="150074" y="111548"/>
                    <a:pt x="181941" y="205901"/>
                    <a:pt x="179475" y="208603"/>
                  </a:cubicBezTo>
                  <a:lnTo>
                    <a:pt x="51839" y="169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57D52AF3-0767-4C1C-A51A-82A74BAF5751}"/>
                </a:ext>
              </a:extLst>
            </p:cNvPr>
            <p:cNvSpPr/>
            <p:nvPr/>
          </p:nvSpPr>
          <p:spPr>
            <a:xfrm>
              <a:off x="5362575" y="2438398"/>
              <a:ext cx="257175" cy="504825"/>
            </a:xfrm>
            <a:custGeom>
              <a:avLst/>
              <a:gdLst>
                <a:gd name="connsiteX0" fmla="*/ 0 w 123217"/>
                <a:gd name="connsiteY0" fmla="*/ 0 h 188068"/>
                <a:gd name="connsiteX1" fmla="*/ 123217 w 123217"/>
                <a:gd name="connsiteY1" fmla="*/ 0 h 188068"/>
                <a:gd name="connsiteX2" fmla="*/ 123217 w 123217"/>
                <a:gd name="connsiteY2" fmla="*/ 188068 h 188068"/>
                <a:gd name="connsiteX3" fmla="*/ 0 w 123217"/>
                <a:gd name="connsiteY3" fmla="*/ 188068 h 188068"/>
                <a:gd name="connsiteX4" fmla="*/ 0 w 123217"/>
                <a:gd name="connsiteY4" fmla="*/ 0 h 188068"/>
                <a:gd name="connsiteX0" fmla="*/ 0 w 123217"/>
                <a:gd name="connsiteY0" fmla="*/ 0 h 222993"/>
                <a:gd name="connsiteX1" fmla="*/ 123217 w 123217"/>
                <a:gd name="connsiteY1" fmla="*/ 0 h 222993"/>
                <a:gd name="connsiteX2" fmla="*/ 123217 w 123217"/>
                <a:gd name="connsiteY2" fmla="*/ 222993 h 222993"/>
                <a:gd name="connsiteX3" fmla="*/ 0 w 123217"/>
                <a:gd name="connsiteY3" fmla="*/ 188068 h 222993"/>
                <a:gd name="connsiteX4" fmla="*/ 0 w 123217"/>
                <a:gd name="connsiteY4" fmla="*/ 0 h 222993"/>
                <a:gd name="connsiteX0" fmla="*/ 0 w 123217"/>
                <a:gd name="connsiteY0" fmla="*/ 0 h 222993"/>
                <a:gd name="connsiteX1" fmla="*/ 120042 w 123217"/>
                <a:gd name="connsiteY1" fmla="*/ 41275 h 222993"/>
                <a:gd name="connsiteX2" fmla="*/ 123217 w 123217"/>
                <a:gd name="connsiteY2" fmla="*/ 222993 h 222993"/>
                <a:gd name="connsiteX3" fmla="*/ 0 w 123217"/>
                <a:gd name="connsiteY3" fmla="*/ 188068 h 222993"/>
                <a:gd name="connsiteX4" fmla="*/ 0 w 123217"/>
                <a:gd name="connsiteY4" fmla="*/ 0 h 222993"/>
                <a:gd name="connsiteX0" fmla="*/ 0 w 126392"/>
                <a:gd name="connsiteY0" fmla="*/ 0 h 235693"/>
                <a:gd name="connsiteX1" fmla="*/ 120042 w 126392"/>
                <a:gd name="connsiteY1" fmla="*/ 41275 h 235693"/>
                <a:gd name="connsiteX2" fmla="*/ 126392 w 126392"/>
                <a:gd name="connsiteY2" fmla="*/ 235693 h 235693"/>
                <a:gd name="connsiteX3" fmla="*/ 0 w 126392"/>
                <a:gd name="connsiteY3" fmla="*/ 188068 h 235693"/>
                <a:gd name="connsiteX4" fmla="*/ 0 w 126392"/>
                <a:gd name="connsiteY4" fmla="*/ 0 h 235693"/>
                <a:gd name="connsiteX0" fmla="*/ 0 w 126392"/>
                <a:gd name="connsiteY0" fmla="*/ 0 h 239557"/>
                <a:gd name="connsiteX1" fmla="*/ 120042 w 126392"/>
                <a:gd name="connsiteY1" fmla="*/ 45139 h 239557"/>
                <a:gd name="connsiteX2" fmla="*/ 126392 w 126392"/>
                <a:gd name="connsiteY2" fmla="*/ 239557 h 239557"/>
                <a:gd name="connsiteX3" fmla="*/ 0 w 126392"/>
                <a:gd name="connsiteY3" fmla="*/ 191932 h 239557"/>
                <a:gd name="connsiteX4" fmla="*/ 0 w 126392"/>
                <a:gd name="connsiteY4" fmla="*/ 0 h 239557"/>
                <a:gd name="connsiteX0" fmla="*/ 0 w 126392"/>
                <a:gd name="connsiteY0" fmla="*/ 0 h 239557"/>
                <a:gd name="connsiteX1" fmla="*/ 120042 w 126392"/>
                <a:gd name="connsiteY1" fmla="*/ 45139 h 239557"/>
                <a:gd name="connsiteX2" fmla="*/ 126392 w 126392"/>
                <a:gd name="connsiteY2" fmla="*/ 239557 h 239557"/>
                <a:gd name="connsiteX3" fmla="*/ 0 w 126392"/>
                <a:gd name="connsiteY3" fmla="*/ 180340 h 239557"/>
                <a:gd name="connsiteX4" fmla="*/ 0 w 126392"/>
                <a:gd name="connsiteY4" fmla="*/ 0 h 239557"/>
                <a:gd name="connsiteX0" fmla="*/ 0 w 127540"/>
                <a:gd name="connsiteY0" fmla="*/ 0 h 239557"/>
                <a:gd name="connsiteX1" fmla="*/ 127313 w 127540"/>
                <a:gd name="connsiteY1" fmla="*/ 57704 h 239557"/>
                <a:gd name="connsiteX2" fmla="*/ 126392 w 127540"/>
                <a:gd name="connsiteY2" fmla="*/ 239557 h 239557"/>
                <a:gd name="connsiteX3" fmla="*/ 0 w 127540"/>
                <a:gd name="connsiteY3" fmla="*/ 180340 h 239557"/>
                <a:gd name="connsiteX4" fmla="*/ 0 w 127540"/>
                <a:gd name="connsiteY4" fmla="*/ 0 h 239557"/>
                <a:gd name="connsiteX0" fmla="*/ 0 w 127367"/>
                <a:gd name="connsiteY0" fmla="*/ 0 h 232828"/>
                <a:gd name="connsiteX1" fmla="*/ 127313 w 127367"/>
                <a:gd name="connsiteY1" fmla="*/ 57704 h 232828"/>
                <a:gd name="connsiteX2" fmla="*/ 114644 w 127367"/>
                <a:gd name="connsiteY2" fmla="*/ 232828 h 232828"/>
                <a:gd name="connsiteX3" fmla="*/ 0 w 127367"/>
                <a:gd name="connsiteY3" fmla="*/ 180340 h 232828"/>
                <a:gd name="connsiteX4" fmla="*/ 0 w 127367"/>
                <a:gd name="connsiteY4" fmla="*/ 0 h 232828"/>
                <a:gd name="connsiteX0" fmla="*/ 0 w 127399"/>
                <a:gd name="connsiteY0" fmla="*/ 0 h 232828"/>
                <a:gd name="connsiteX1" fmla="*/ 127313 w 127399"/>
                <a:gd name="connsiteY1" fmla="*/ 57704 h 232828"/>
                <a:gd name="connsiteX2" fmla="*/ 114644 w 127399"/>
                <a:gd name="connsiteY2" fmla="*/ 232828 h 232828"/>
                <a:gd name="connsiteX3" fmla="*/ 0 w 127399"/>
                <a:gd name="connsiteY3" fmla="*/ 180340 h 232828"/>
                <a:gd name="connsiteX4" fmla="*/ 0 w 127399"/>
                <a:gd name="connsiteY4" fmla="*/ 0 h 232828"/>
                <a:gd name="connsiteX0" fmla="*/ 16447 w 143846"/>
                <a:gd name="connsiteY0" fmla="*/ 0 h 232828"/>
                <a:gd name="connsiteX1" fmla="*/ 143760 w 143846"/>
                <a:gd name="connsiteY1" fmla="*/ 57704 h 232828"/>
                <a:gd name="connsiteX2" fmla="*/ 131091 w 143846"/>
                <a:gd name="connsiteY2" fmla="*/ 232828 h 232828"/>
                <a:gd name="connsiteX3" fmla="*/ 0 w 143846"/>
                <a:gd name="connsiteY3" fmla="*/ 174957 h 232828"/>
                <a:gd name="connsiteX4" fmla="*/ 16447 w 143846"/>
                <a:gd name="connsiteY4" fmla="*/ 0 h 232828"/>
                <a:gd name="connsiteX0" fmla="*/ 16447 w 143760"/>
                <a:gd name="connsiteY0" fmla="*/ 0 h 232828"/>
                <a:gd name="connsiteX1" fmla="*/ 143760 w 143760"/>
                <a:gd name="connsiteY1" fmla="*/ 57704 h 232828"/>
                <a:gd name="connsiteX2" fmla="*/ 131091 w 143760"/>
                <a:gd name="connsiteY2" fmla="*/ 232828 h 232828"/>
                <a:gd name="connsiteX3" fmla="*/ 0 w 143760"/>
                <a:gd name="connsiteY3" fmla="*/ 174957 h 232828"/>
                <a:gd name="connsiteX4" fmla="*/ 16447 w 143760"/>
                <a:gd name="connsiteY4" fmla="*/ 0 h 232828"/>
                <a:gd name="connsiteX0" fmla="*/ 16447 w 143760"/>
                <a:gd name="connsiteY0" fmla="*/ 0 h 230136"/>
                <a:gd name="connsiteX1" fmla="*/ 143760 w 143760"/>
                <a:gd name="connsiteY1" fmla="*/ 57704 h 230136"/>
                <a:gd name="connsiteX2" fmla="*/ 124042 w 143760"/>
                <a:gd name="connsiteY2" fmla="*/ 230136 h 230136"/>
                <a:gd name="connsiteX3" fmla="*/ 0 w 143760"/>
                <a:gd name="connsiteY3" fmla="*/ 174957 h 230136"/>
                <a:gd name="connsiteX4" fmla="*/ 16447 w 143760"/>
                <a:gd name="connsiteY4" fmla="*/ 0 h 230136"/>
                <a:gd name="connsiteX0" fmla="*/ 16447 w 143760"/>
                <a:gd name="connsiteY0" fmla="*/ 0 h 230136"/>
                <a:gd name="connsiteX1" fmla="*/ 143760 w 143760"/>
                <a:gd name="connsiteY1" fmla="*/ 57704 h 230136"/>
                <a:gd name="connsiteX2" fmla="*/ 124042 w 143760"/>
                <a:gd name="connsiteY2" fmla="*/ 230136 h 230136"/>
                <a:gd name="connsiteX3" fmla="*/ 0 w 143760"/>
                <a:gd name="connsiteY3" fmla="*/ 174957 h 230136"/>
                <a:gd name="connsiteX4" fmla="*/ 16447 w 143760"/>
                <a:gd name="connsiteY4" fmla="*/ 0 h 230136"/>
                <a:gd name="connsiteX0" fmla="*/ 16447 w 145557"/>
                <a:gd name="connsiteY0" fmla="*/ 0 h 230136"/>
                <a:gd name="connsiteX1" fmla="*/ 145557 w 145557"/>
                <a:gd name="connsiteY1" fmla="*/ 41554 h 230136"/>
                <a:gd name="connsiteX2" fmla="*/ 124042 w 145557"/>
                <a:gd name="connsiteY2" fmla="*/ 230136 h 230136"/>
                <a:gd name="connsiteX3" fmla="*/ 0 w 145557"/>
                <a:gd name="connsiteY3" fmla="*/ 174957 h 230136"/>
                <a:gd name="connsiteX4" fmla="*/ 16447 w 145557"/>
                <a:gd name="connsiteY4" fmla="*/ 0 h 230136"/>
                <a:gd name="connsiteX0" fmla="*/ 16447 w 145557"/>
                <a:gd name="connsiteY0" fmla="*/ 0 h 213986"/>
                <a:gd name="connsiteX1" fmla="*/ 145557 w 145557"/>
                <a:gd name="connsiteY1" fmla="*/ 41554 h 213986"/>
                <a:gd name="connsiteX2" fmla="*/ 127636 w 145557"/>
                <a:gd name="connsiteY2" fmla="*/ 213986 h 213986"/>
                <a:gd name="connsiteX3" fmla="*/ 0 w 145557"/>
                <a:gd name="connsiteY3" fmla="*/ 174957 h 213986"/>
                <a:gd name="connsiteX4" fmla="*/ 16447 w 145557"/>
                <a:gd name="connsiteY4" fmla="*/ 0 h 2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57" h="213986">
                  <a:moveTo>
                    <a:pt x="16447" y="0"/>
                  </a:moveTo>
                  <a:lnTo>
                    <a:pt x="145557" y="41554"/>
                  </a:lnTo>
                  <a:cubicBezTo>
                    <a:pt x="139566" y="107510"/>
                    <a:pt x="130102" y="211284"/>
                    <a:pt x="127636" y="213986"/>
                  </a:cubicBezTo>
                  <a:lnTo>
                    <a:pt x="0" y="174957"/>
                  </a:lnTo>
                  <a:lnTo>
                    <a:pt x="164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D242C52-9273-4892-A57D-19C9415FEE7F}"/>
              </a:ext>
            </a:extLst>
          </p:cNvPr>
          <p:cNvCxnSpPr>
            <a:cxnSpLocks/>
            <a:stCxn id="67" idx="5"/>
          </p:cNvCxnSpPr>
          <p:nvPr/>
        </p:nvCxnSpPr>
        <p:spPr>
          <a:xfrm>
            <a:off x="1963991" y="4770876"/>
            <a:ext cx="1412388" cy="844975"/>
          </a:xfrm>
          <a:prstGeom prst="line">
            <a:avLst/>
          </a:prstGeom>
          <a:ln w="12700">
            <a:solidFill>
              <a:srgbClr val="E5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4AF9C67-5D6C-4B90-84F5-F26A437A7C07}"/>
              </a:ext>
            </a:extLst>
          </p:cNvPr>
          <p:cNvSpPr txBox="1"/>
          <p:nvPr/>
        </p:nvSpPr>
        <p:spPr>
          <a:xfrm>
            <a:off x="180622" y="4951829"/>
            <a:ext cx="162267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 b="1" dirty="0"/>
              <a:t>Table Tent</a:t>
            </a:r>
          </a:p>
          <a:p>
            <a:pPr>
              <a:lnSpc>
                <a:spcPts val="1000"/>
              </a:lnSpc>
            </a:pPr>
            <a:r>
              <a:rPr lang="en-US" sz="900" dirty="0"/>
              <a:t>Provides further details about Dasani Sparkling Choices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031AEB-1099-412A-A28B-0AA8D02F9AB7}"/>
              </a:ext>
            </a:extLst>
          </p:cNvPr>
          <p:cNvSpPr/>
          <p:nvPr/>
        </p:nvSpPr>
        <p:spPr>
          <a:xfrm>
            <a:off x="458366" y="3265251"/>
            <a:ext cx="1763949" cy="17639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30B8637-84E5-417B-B5A8-6A744D087549}"/>
              </a:ext>
            </a:extLst>
          </p:cNvPr>
          <p:cNvSpPr txBox="1"/>
          <p:nvPr/>
        </p:nvSpPr>
        <p:spPr>
          <a:xfrm>
            <a:off x="180622" y="1551934"/>
            <a:ext cx="4078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5212F"/>
                </a:solidFill>
              </a:rPr>
              <a:t>Signage Works!</a:t>
            </a:r>
          </a:p>
          <a:p>
            <a:r>
              <a:rPr lang="en-US" sz="1200" dirty="0"/>
              <a:t>Capture your customers’ attention with engaging </a:t>
            </a:r>
            <a:br>
              <a:rPr lang="en-US" sz="1200" dirty="0"/>
            </a:br>
            <a:r>
              <a:rPr lang="en-US" sz="1200" dirty="0"/>
              <a:t>Coca-Cola Freestyle® Dasani Sparkling signage. </a:t>
            </a:r>
            <a:r>
              <a:rPr lang="en-US" sz="1200" b="1" dirty="0"/>
              <a:t>Research confirms that placing point-of-sale signage at key places around your store drives sales. 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5F3682F8-B36F-42A9-A79A-61FFE5CDF5C3}"/>
              </a:ext>
            </a:extLst>
          </p:cNvPr>
          <p:cNvSpPr/>
          <p:nvPr/>
        </p:nvSpPr>
        <p:spPr>
          <a:xfrm>
            <a:off x="4187303" y="5169349"/>
            <a:ext cx="50500" cy="99129"/>
          </a:xfrm>
          <a:custGeom>
            <a:avLst/>
            <a:gdLst>
              <a:gd name="connsiteX0" fmla="*/ 0 w 123217"/>
              <a:gd name="connsiteY0" fmla="*/ 0 h 188068"/>
              <a:gd name="connsiteX1" fmla="*/ 123217 w 123217"/>
              <a:gd name="connsiteY1" fmla="*/ 0 h 188068"/>
              <a:gd name="connsiteX2" fmla="*/ 123217 w 123217"/>
              <a:gd name="connsiteY2" fmla="*/ 188068 h 188068"/>
              <a:gd name="connsiteX3" fmla="*/ 0 w 123217"/>
              <a:gd name="connsiteY3" fmla="*/ 188068 h 188068"/>
              <a:gd name="connsiteX4" fmla="*/ 0 w 123217"/>
              <a:gd name="connsiteY4" fmla="*/ 0 h 188068"/>
              <a:gd name="connsiteX0" fmla="*/ 0 w 123217"/>
              <a:gd name="connsiteY0" fmla="*/ 0 h 222993"/>
              <a:gd name="connsiteX1" fmla="*/ 123217 w 123217"/>
              <a:gd name="connsiteY1" fmla="*/ 0 h 222993"/>
              <a:gd name="connsiteX2" fmla="*/ 123217 w 123217"/>
              <a:gd name="connsiteY2" fmla="*/ 222993 h 222993"/>
              <a:gd name="connsiteX3" fmla="*/ 0 w 123217"/>
              <a:gd name="connsiteY3" fmla="*/ 188068 h 222993"/>
              <a:gd name="connsiteX4" fmla="*/ 0 w 123217"/>
              <a:gd name="connsiteY4" fmla="*/ 0 h 222993"/>
              <a:gd name="connsiteX0" fmla="*/ 0 w 123217"/>
              <a:gd name="connsiteY0" fmla="*/ 0 h 222993"/>
              <a:gd name="connsiteX1" fmla="*/ 120042 w 123217"/>
              <a:gd name="connsiteY1" fmla="*/ 41275 h 222993"/>
              <a:gd name="connsiteX2" fmla="*/ 123217 w 123217"/>
              <a:gd name="connsiteY2" fmla="*/ 222993 h 222993"/>
              <a:gd name="connsiteX3" fmla="*/ 0 w 123217"/>
              <a:gd name="connsiteY3" fmla="*/ 188068 h 222993"/>
              <a:gd name="connsiteX4" fmla="*/ 0 w 123217"/>
              <a:gd name="connsiteY4" fmla="*/ 0 h 222993"/>
              <a:gd name="connsiteX0" fmla="*/ 0 w 126392"/>
              <a:gd name="connsiteY0" fmla="*/ 0 h 235693"/>
              <a:gd name="connsiteX1" fmla="*/ 120042 w 126392"/>
              <a:gd name="connsiteY1" fmla="*/ 41275 h 235693"/>
              <a:gd name="connsiteX2" fmla="*/ 126392 w 126392"/>
              <a:gd name="connsiteY2" fmla="*/ 235693 h 235693"/>
              <a:gd name="connsiteX3" fmla="*/ 0 w 126392"/>
              <a:gd name="connsiteY3" fmla="*/ 188068 h 235693"/>
              <a:gd name="connsiteX4" fmla="*/ 0 w 126392"/>
              <a:gd name="connsiteY4" fmla="*/ 0 h 235693"/>
              <a:gd name="connsiteX0" fmla="*/ 0 w 126392"/>
              <a:gd name="connsiteY0" fmla="*/ 0 h 239557"/>
              <a:gd name="connsiteX1" fmla="*/ 120042 w 126392"/>
              <a:gd name="connsiteY1" fmla="*/ 45139 h 239557"/>
              <a:gd name="connsiteX2" fmla="*/ 126392 w 126392"/>
              <a:gd name="connsiteY2" fmla="*/ 239557 h 239557"/>
              <a:gd name="connsiteX3" fmla="*/ 0 w 126392"/>
              <a:gd name="connsiteY3" fmla="*/ 191932 h 239557"/>
              <a:gd name="connsiteX4" fmla="*/ 0 w 126392"/>
              <a:gd name="connsiteY4" fmla="*/ 0 h 239557"/>
              <a:gd name="connsiteX0" fmla="*/ 0 w 126392"/>
              <a:gd name="connsiteY0" fmla="*/ 0 h 239557"/>
              <a:gd name="connsiteX1" fmla="*/ 120042 w 126392"/>
              <a:gd name="connsiteY1" fmla="*/ 45139 h 239557"/>
              <a:gd name="connsiteX2" fmla="*/ 126392 w 126392"/>
              <a:gd name="connsiteY2" fmla="*/ 239557 h 239557"/>
              <a:gd name="connsiteX3" fmla="*/ 0 w 126392"/>
              <a:gd name="connsiteY3" fmla="*/ 180340 h 239557"/>
              <a:gd name="connsiteX4" fmla="*/ 0 w 126392"/>
              <a:gd name="connsiteY4" fmla="*/ 0 h 239557"/>
              <a:gd name="connsiteX0" fmla="*/ 0 w 127540"/>
              <a:gd name="connsiteY0" fmla="*/ 0 h 239557"/>
              <a:gd name="connsiteX1" fmla="*/ 127313 w 127540"/>
              <a:gd name="connsiteY1" fmla="*/ 57704 h 239557"/>
              <a:gd name="connsiteX2" fmla="*/ 126392 w 127540"/>
              <a:gd name="connsiteY2" fmla="*/ 239557 h 239557"/>
              <a:gd name="connsiteX3" fmla="*/ 0 w 127540"/>
              <a:gd name="connsiteY3" fmla="*/ 180340 h 239557"/>
              <a:gd name="connsiteX4" fmla="*/ 0 w 127540"/>
              <a:gd name="connsiteY4" fmla="*/ 0 h 239557"/>
              <a:gd name="connsiteX0" fmla="*/ 0 w 127367"/>
              <a:gd name="connsiteY0" fmla="*/ 0 h 232828"/>
              <a:gd name="connsiteX1" fmla="*/ 127313 w 127367"/>
              <a:gd name="connsiteY1" fmla="*/ 57704 h 232828"/>
              <a:gd name="connsiteX2" fmla="*/ 114644 w 127367"/>
              <a:gd name="connsiteY2" fmla="*/ 232828 h 232828"/>
              <a:gd name="connsiteX3" fmla="*/ 0 w 127367"/>
              <a:gd name="connsiteY3" fmla="*/ 180340 h 232828"/>
              <a:gd name="connsiteX4" fmla="*/ 0 w 127367"/>
              <a:gd name="connsiteY4" fmla="*/ 0 h 232828"/>
              <a:gd name="connsiteX0" fmla="*/ 0 w 127399"/>
              <a:gd name="connsiteY0" fmla="*/ 0 h 232828"/>
              <a:gd name="connsiteX1" fmla="*/ 127313 w 127399"/>
              <a:gd name="connsiteY1" fmla="*/ 57704 h 232828"/>
              <a:gd name="connsiteX2" fmla="*/ 114644 w 127399"/>
              <a:gd name="connsiteY2" fmla="*/ 232828 h 232828"/>
              <a:gd name="connsiteX3" fmla="*/ 0 w 127399"/>
              <a:gd name="connsiteY3" fmla="*/ 180340 h 232828"/>
              <a:gd name="connsiteX4" fmla="*/ 0 w 127399"/>
              <a:gd name="connsiteY4" fmla="*/ 0 h 232828"/>
              <a:gd name="connsiteX0" fmla="*/ 16447 w 143846"/>
              <a:gd name="connsiteY0" fmla="*/ 0 h 232828"/>
              <a:gd name="connsiteX1" fmla="*/ 143760 w 143846"/>
              <a:gd name="connsiteY1" fmla="*/ 57704 h 232828"/>
              <a:gd name="connsiteX2" fmla="*/ 131091 w 143846"/>
              <a:gd name="connsiteY2" fmla="*/ 232828 h 232828"/>
              <a:gd name="connsiteX3" fmla="*/ 0 w 143846"/>
              <a:gd name="connsiteY3" fmla="*/ 174957 h 232828"/>
              <a:gd name="connsiteX4" fmla="*/ 16447 w 143846"/>
              <a:gd name="connsiteY4" fmla="*/ 0 h 232828"/>
              <a:gd name="connsiteX0" fmla="*/ 16447 w 143760"/>
              <a:gd name="connsiteY0" fmla="*/ 0 h 232828"/>
              <a:gd name="connsiteX1" fmla="*/ 143760 w 143760"/>
              <a:gd name="connsiteY1" fmla="*/ 57704 h 232828"/>
              <a:gd name="connsiteX2" fmla="*/ 131091 w 143760"/>
              <a:gd name="connsiteY2" fmla="*/ 232828 h 232828"/>
              <a:gd name="connsiteX3" fmla="*/ 0 w 143760"/>
              <a:gd name="connsiteY3" fmla="*/ 174957 h 232828"/>
              <a:gd name="connsiteX4" fmla="*/ 16447 w 143760"/>
              <a:gd name="connsiteY4" fmla="*/ 0 h 232828"/>
              <a:gd name="connsiteX0" fmla="*/ 16447 w 143760"/>
              <a:gd name="connsiteY0" fmla="*/ 0 h 230136"/>
              <a:gd name="connsiteX1" fmla="*/ 143760 w 143760"/>
              <a:gd name="connsiteY1" fmla="*/ 57704 h 230136"/>
              <a:gd name="connsiteX2" fmla="*/ 124042 w 143760"/>
              <a:gd name="connsiteY2" fmla="*/ 230136 h 230136"/>
              <a:gd name="connsiteX3" fmla="*/ 0 w 143760"/>
              <a:gd name="connsiteY3" fmla="*/ 174957 h 230136"/>
              <a:gd name="connsiteX4" fmla="*/ 16447 w 143760"/>
              <a:gd name="connsiteY4" fmla="*/ 0 h 230136"/>
              <a:gd name="connsiteX0" fmla="*/ 16447 w 143760"/>
              <a:gd name="connsiteY0" fmla="*/ 0 h 230136"/>
              <a:gd name="connsiteX1" fmla="*/ 143760 w 143760"/>
              <a:gd name="connsiteY1" fmla="*/ 57704 h 230136"/>
              <a:gd name="connsiteX2" fmla="*/ 124042 w 143760"/>
              <a:gd name="connsiteY2" fmla="*/ 230136 h 230136"/>
              <a:gd name="connsiteX3" fmla="*/ 0 w 143760"/>
              <a:gd name="connsiteY3" fmla="*/ 174957 h 230136"/>
              <a:gd name="connsiteX4" fmla="*/ 16447 w 143760"/>
              <a:gd name="connsiteY4" fmla="*/ 0 h 230136"/>
              <a:gd name="connsiteX0" fmla="*/ 16447 w 145557"/>
              <a:gd name="connsiteY0" fmla="*/ 0 h 230136"/>
              <a:gd name="connsiteX1" fmla="*/ 145557 w 145557"/>
              <a:gd name="connsiteY1" fmla="*/ 41554 h 230136"/>
              <a:gd name="connsiteX2" fmla="*/ 124042 w 145557"/>
              <a:gd name="connsiteY2" fmla="*/ 230136 h 230136"/>
              <a:gd name="connsiteX3" fmla="*/ 0 w 145557"/>
              <a:gd name="connsiteY3" fmla="*/ 174957 h 230136"/>
              <a:gd name="connsiteX4" fmla="*/ 16447 w 145557"/>
              <a:gd name="connsiteY4" fmla="*/ 0 h 230136"/>
              <a:gd name="connsiteX0" fmla="*/ 16447 w 145557"/>
              <a:gd name="connsiteY0" fmla="*/ 0 h 213986"/>
              <a:gd name="connsiteX1" fmla="*/ 145557 w 145557"/>
              <a:gd name="connsiteY1" fmla="*/ 41554 h 213986"/>
              <a:gd name="connsiteX2" fmla="*/ 127636 w 145557"/>
              <a:gd name="connsiteY2" fmla="*/ 213986 h 213986"/>
              <a:gd name="connsiteX3" fmla="*/ 0 w 145557"/>
              <a:gd name="connsiteY3" fmla="*/ 174957 h 213986"/>
              <a:gd name="connsiteX4" fmla="*/ 16447 w 145557"/>
              <a:gd name="connsiteY4" fmla="*/ 0 h 21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57" h="213986">
                <a:moveTo>
                  <a:pt x="16447" y="0"/>
                </a:moveTo>
                <a:lnTo>
                  <a:pt x="145557" y="41554"/>
                </a:lnTo>
                <a:cubicBezTo>
                  <a:pt x="139566" y="107510"/>
                  <a:pt x="130102" y="211284"/>
                  <a:pt x="127636" y="213986"/>
                </a:cubicBezTo>
                <a:lnTo>
                  <a:pt x="0" y="174957"/>
                </a:lnTo>
                <a:lnTo>
                  <a:pt x="1644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BE9891-7969-4A45-9E85-517B28BB5EAC}"/>
              </a:ext>
            </a:extLst>
          </p:cNvPr>
          <p:cNvCxnSpPr>
            <a:cxnSpLocks/>
          </p:cNvCxnSpPr>
          <p:nvPr/>
        </p:nvCxnSpPr>
        <p:spPr>
          <a:xfrm flipH="1">
            <a:off x="4206240" y="3483691"/>
            <a:ext cx="1476188" cy="17281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C484CFE-571C-40F9-8167-1B31FCA5E010}"/>
              </a:ext>
            </a:extLst>
          </p:cNvPr>
          <p:cNvSpPr/>
          <p:nvPr/>
        </p:nvSpPr>
        <p:spPr>
          <a:xfrm>
            <a:off x="5232794" y="1836828"/>
            <a:ext cx="1763949" cy="17639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60A871-D938-4CFE-90D1-60F3729C97D7}"/>
              </a:ext>
            </a:extLst>
          </p:cNvPr>
          <p:cNvSpPr txBox="1"/>
          <p:nvPr/>
        </p:nvSpPr>
        <p:spPr>
          <a:xfrm>
            <a:off x="4315665" y="3082558"/>
            <a:ext cx="12889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 b="1" dirty="0"/>
              <a:t>Counter Card</a:t>
            </a:r>
          </a:p>
          <a:p>
            <a:pPr>
              <a:lnSpc>
                <a:spcPts val="1000"/>
              </a:lnSpc>
            </a:pPr>
            <a:r>
              <a:rPr lang="en-US" sz="900" dirty="0"/>
              <a:t>Reinforce Dasani Sparkling Choices as customers order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28D19DD-38E7-4A1F-9CBD-CF5524F335AB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5532627" y="5239426"/>
            <a:ext cx="450781" cy="183196"/>
          </a:xfrm>
          <a:prstGeom prst="line">
            <a:avLst/>
          </a:prstGeom>
          <a:ln w="12700">
            <a:solidFill>
              <a:srgbClr val="E5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3FD554-7FEC-4010-BAB5-B461564EC2F7}"/>
              </a:ext>
            </a:extLst>
          </p:cNvPr>
          <p:cNvCxnSpPr>
            <a:cxnSpLocks/>
          </p:cNvCxnSpPr>
          <p:nvPr/>
        </p:nvCxnSpPr>
        <p:spPr>
          <a:xfrm flipV="1">
            <a:off x="2565400" y="6120444"/>
            <a:ext cx="949077" cy="1743038"/>
          </a:xfrm>
          <a:prstGeom prst="line">
            <a:avLst/>
          </a:prstGeom>
          <a:ln w="12700">
            <a:solidFill>
              <a:srgbClr val="E5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B1F8F20-E053-447E-95ED-424E564F7E58}"/>
              </a:ext>
            </a:extLst>
          </p:cNvPr>
          <p:cNvSpPr/>
          <p:nvPr/>
        </p:nvSpPr>
        <p:spPr>
          <a:xfrm>
            <a:off x="1477609" y="7522847"/>
            <a:ext cx="1763949" cy="17639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E52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EC52DF9-A7CC-4290-83C1-202762A240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66" y="7752873"/>
            <a:ext cx="977922" cy="130389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C51AC7-6739-42C9-A659-732339A917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466" y="2164533"/>
            <a:ext cx="1210604" cy="10290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A7D4A78-140C-4B9C-B4A9-CF22F97C46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85" y="3687853"/>
            <a:ext cx="599304" cy="8989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E38AE28-98DD-4ED7-912F-101C8843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849" y="3687853"/>
            <a:ext cx="599304" cy="8989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9BE8018-2A2A-4BFE-9242-8B45B862E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58" y="5375075"/>
            <a:ext cx="894929" cy="13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37AE8DB4A094DAA0FF8BA8FA8A194" ma:contentTypeVersion="45" ma:contentTypeDescription="Create a new document." ma:contentTypeScope="" ma:versionID="6aff16a6be385e41b91710af953a2f41">
  <xsd:schema xmlns:xsd="http://www.w3.org/2001/XMLSchema" xmlns:xs="http://www.w3.org/2001/XMLSchema" xmlns:p="http://schemas.microsoft.com/office/2006/metadata/properties" xmlns:ns2="d7470d21-fd9c-4c8e-9bfb-78462cba95c2" xmlns:ns3="52e4399e-3869-4c9c-aba4-9ed0bd34ac9a" xmlns:ns4="http://schemas.microsoft.com/sharepoint/v4" targetNamespace="http://schemas.microsoft.com/office/2006/metadata/properties" ma:root="true" ma:fieldsID="79425ed1fe1a3d63f1e38a87b03220b8" ns2:_="" ns3:_="" ns4:_="">
    <xsd:import namespace="d7470d21-fd9c-4c8e-9bfb-78462cba95c2"/>
    <xsd:import namespace="52e4399e-3869-4c9c-aba4-9ed0bd34ac9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ummary" minOccurs="0"/>
                <xsd:element ref="ns2:category" minOccurs="0"/>
                <xsd:element ref="ns2:subcategory" minOccurs="0"/>
                <xsd:element ref="ns2:categoryid" minOccurs="0"/>
                <xsd:element ref="ns2:categoryid2" minOccurs="0"/>
                <xsd:element ref="ns2:categoryid3" minOccurs="0"/>
                <xsd:element ref="ns2:sellingcycle" minOccurs="0"/>
                <xsd:element ref="ns2:popular" minOccurs="0"/>
                <xsd:element ref="ns2:keywords" minOccurs="0"/>
                <xsd:element ref="ns2:homepagepopular" minOccurs="0"/>
                <xsd:element ref="ns2: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4:IconOverlay" minOccurs="0"/>
                <xsd:element ref="ns2:BIC_Channel" minOccurs="0"/>
                <xsd:element ref="ns2:BIC_Customer" minOccurs="0"/>
                <xsd:element ref="ns2:BIC_Activ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70d21-fd9c-4c8e-9bfb-78462cba95c2" elementFormDefault="qualified">
    <xsd:import namespace="http://schemas.microsoft.com/office/2006/documentManagement/types"/>
    <xsd:import namespace="http://schemas.microsoft.com/office/infopath/2007/PartnerControls"/>
    <xsd:element name="summary" ma:index="2" nillable="true" ma:displayName="summary" ma:internalName="summary" ma:readOnly="false">
      <xsd:simpleType>
        <xsd:restriction base="dms:Text">
          <xsd:maxLength value="255"/>
        </xsd:restriction>
      </xsd:simpleType>
    </xsd:element>
    <xsd:element name="category" ma:index="3" nillable="true" ma:displayName="category" ma:internalName="category" ma:readOnly="false">
      <xsd:simpleType>
        <xsd:restriction base="dms:Text">
          <xsd:maxLength value="255"/>
        </xsd:restriction>
      </xsd:simpleType>
    </xsd:element>
    <xsd:element name="subcategory" ma:index="4" nillable="true" ma:displayName="subcategory" ma:internalName="subcategory" ma:readOnly="false">
      <xsd:simpleType>
        <xsd:restriction base="dms:Text">
          <xsd:maxLength value="255"/>
        </xsd:restriction>
      </xsd:simpleType>
    </xsd:element>
    <xsd:element name="categoryid" ma:index="5" nillable="true" ma:displayName="categoryid" ma:internalName="categoryid" ma:readOnly="false">
      <xsd:simpleType>
        <xsd:restriction base="dms:Text">
          <xsd:maxLength value="255"/>
        </xsd:restriction>
      </xsd:simpleType>
    </xsd:element>
    <xsd:element name="categoryid2" ma:index="6" nillable="true" ma:displayName="categoryid2" ma:internalName="categoryid2">
      <xsd:simpleType>
        <xsd:restriction base="dms:Text">
          <xsd:maxLength value="255"/>
        </xsd:restriction>
      </xsd:simpleType>
    </xsd:element>
    <xsd:element name="categoryid3" ma:index="7" nillable="true" ma:displayName="categoryid3" ma:internalName="categoryid3">
      <xsd:simpleType>
        <xsd:restriction base="dms:Text">
          <xsd:maxLength value="255"/>
        </xsd:restriction>
      </xsd:simpleType>
    </xsd:element>
    <xsd:element name="sellingcycle" ma:index="8" nillable="true" ma:displayName="Local Market" ma:internalName="sellingcycle">
      <xsd:simpleType>
        <xsd:restriction base="dms:Text">
          <xsd:maxLength value="255"/>
        </xsd:restriction>
      </xsd:simpleType>
    </xsd:element>
    <xsd:element name="popular" ma:index="9" nillable="true" ma:displayName="popular" ma:default="0" ma:internalName="popular" ma:readOnly="false">
      <xsd:simpleType>
        <xsd:restriction base="dms:Boolean"/>
      </xsd:simpleType>
    </xsd:element>
    <xsd:element name="keywords" ma:index="10" nillable="true" ma:displayName="keywords" ma:internalName="keywords" ma:readOnly="false">
      <xsd:simpleType>
        <xsd:restriction base="dms:Text">
          <xsd:maxLength value="255"/>
        </xsd:restriction>
      </xsd:simpleType>
    </xsd:element>
    <xsd:element name="homepagepopular" ma:index="11" nillable="true" ma:displayName="homepagepopular" ma:default="0" ma:internalName="homepagepopular" ma:readOnly="false">
      <xsd:simpleType>
        <xsd:restriction base="dms:Boolean"/>
      </xsd:simpleType>
    </xsd:element>
    <xsd:element name="Status" ma:index="12" nillable="true" ma:displayName="Status" ma:default="Active" ma:format="Dropdown" ma:internalName="Status">
      <xsd:simpleType>
        <xsd:restriction base="dms:Choice">
          <xsd:enumeration value="Active"/>
          <xsd:enumeration value="Archive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BIC_Channel" ma:index="28" nillable="true" ma:displayName="BIC_Channel" ma:format="Dropdown" ma:internalName="BIC_Channel">
      <xsd:simpleType>
        <xsd:restriction base="dms:Choice">
          <xsd:enumeration value="Convenience Retail"/>
          <xsd:enumeration value="Fast Casual"/>
          <xsd:enumeration value="QSR"/>
          <xsd:enumeration value="Other"/>
        </xsd:restriction>
      </xsd:simpleType>
    </xsd:element>
    <xsd:element name="BIC_Customer" ma:index="29" nillable="true" ma:displayName="BIC_Customer" ma:format="Dropdown" ma:internalName="BIC_Customer">
      <xsd:simpleType>
        <xsd:restriction base="dms:Choice">
          <xsd:enumeration value="Firehouse Subs"/>
          <xsd:enumeration value="Jack in the Box"/>
          <xsd:enumeration value="Moe's"/>
          <xsd:enumeration value="Noodles"/>
          <xsd:enumeration value="Perkins"/>
          <xsd:enumeration value="Vapiano"/>
          <xsd:enumeration value="WAWA"/>
          <xsd:enumeration value="Wendy's"/>
          <xsd:enumeration value="White Castle"/>
          <xsd:enumeration value="Other"/>
        </xsd:restriction>
      </xsd:simpleType>
    </xsd:element>
    <xsd:element name="BIC_Activation" ma:index="30" nillable="true" ma:displayName="BIC_Activation" ma:default="Drive Thru" ma:format="Dropdown" ma:internalName="BIC_Activation">
      <xsd:simpleType>
        <xsd:restriction base="dms:Choice">
          <xsd:enumeration value="360 Activation"/>
          <xsd:enumeration value="Brand Launch/Activation"/>
          <xsd:enumeration value="Contest"/>
          <xsd:enumeration value="Crew Incentive Program"/>
          <xsd:enumeration value="Digital/Social"/>
          <xsd:enumeration value="Drive Thru"/>
          <xsd:enumeration value="Food &amp; Bev Pairings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4399e-3869-4c9c-aba4-9ed0bd34ac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1" ma:displayName="nametoshow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omepagepopular xmlns="d7470d21-fd9c-4c8e-9bfb-78462cba95c2">false</homepagepopular>
    <keywords xmlns="d7470d21-fd9c-4c8e-9bfb-78462cba95c2">one pager, selling sheet, Dasani, Dasani Sparkling</keywords>
    <popular xmlns="d7470d21-fd9c-4c8e-9bfb-78462cba95c2">false</popular>
    <IconOverlay xmlns="http://schemas.microsoft.com/sharepoint/v4" xsi:nil="true"/>
    <category xmlns="d7470d21-fd9c-4c8e-9bfb-78462cba95c2">Marketing/Insights</category>
    <Status xmlns="d7470d21-fd9c-4c8e-9bfb-78462cba95c2">Active</Status>
    <summary xmlns="d7470d21-fd9c-4c8e-9bfb-78462cba95c2" xsi:nil="true"/>
    <subcategory xmlns="d7470d21-fd9c-4c8e-9bfb-78462cba95c2">National CCFS Marketing</subcategory>
    <sellingcycle xmlns="d7470d21-fd9c-4c8e-9bfb-78462cba95c2" xsi:nil="true"/>
    <categoryid xmlns="d7470d21-fd9c-4c8e-9bfb-78462cba95c2">292</categoryid>
    <categoryid2 xmlns="d7470d21-fd9c-4c8e-9bfb-78462cba95c2" xsi:nil="true"/>
    <categoryid3 xmlns="d7470d21-fd9c-4c8e-9bfb-78462cba95c2" xsi:nil="true"/>
    <BIC_Customer xmlns="d7470d21-fd9c-4c8e-9bfb-78462cba95c2" xsi:nil="true"/>
    <BIC_Channel xmlns="d7470d21-fd9c-4c8e-9bfb-78462cba95c2" xsi:nil="true"/>
    <BIC_Activation xmlns="d7470d21-fd9c-4c8e-9bfb-78462cba95c2">Drive Thru</BIC_Activation>
  </documentManagement>
</p:properties>
</file>

<file path=customXml/itemProps1.xml><?xml version="1.0" encoding="utf-8"?>
<ds:datastoreItem xmlns:ds="http://schemas.openxmlformats.org/officeDocument/2006/customXml" ds:itemID="{A5D800CF-27CD-46C5-AAAD-8F6AC9E226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70d21-fd9c-4c8e-9bfb-78462cba95c2"/>
    <ds:schemaRef ds:uri="52e4399e-3869-4c9c-aba4-9ed0bd34ac9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1FB905-41B3-4925-AB0F-26033C870E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307FF00-E4B9-467A-A3AE-C67EF0687AE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2A23A1-00D8-46E7-814D-F21AD054C229}">
  <ds:schemaRefs>
    <ds:schemaRef ds:uri="http://purl.org/dc/terms/"/>
    <ds:schemaRef ds:uri="http://www.w3.org/XML/1998/namespace"/>
    <ds:schemaRef ds:uri="http://schemas.microsoft.com/office/2006/documentManagement/types"/>
    <ds:schemaRef ds:uri="d7470d21-fd9c-4c8e-9bfb-78462cba95c2"/>
    <ds:schemaRef ds:uri="52e4399e-3869-4c9c-aba4-9ed0bd34ac9a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2094</TotalTime>
  <Words>319</Words>
  <Application>Microsoft Office PowerPoint</Application>
  <PresentationFormat>Custom</PresentationFormat>
  <Paragraphs>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Dasani Sparkling 2020 9000 One Pager</dc:title>
  <dc:creator>Tara Mercado</dc:creator>
  <cp:lastModifiedBy>Lindsay N. Smith</cp:lastModifiedBy>
  <cp:revision>152</cp:revision>
  <dcterms:created xsi:type="dcterms:W3CDTF">2018-10-11T01:17:16Z</dcterms:created>
  <dcterms:modified xsi:type="dcterms:W3CDTF">2019-11-12T20:55:54Z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02bf62-88e6-456d-b298-e2abb13de1ea_Enabled">
    <vt:lpwstr>True</vt:lpwstr>
  </property>
  <property fmtid="{D5CDD505-2E9C-101B-9397-08002B2CF9AE}" pid="3" name="MSIP_Label_0702bf62-88e6-456d-b298-e2abb13de1ea_SiteId">
    <vt:lpwstr>548d26ab-8caa-49e1-97c2-a1b1a06cc39c</vt:lpwstr>
  </property>
  <property fmtid="{D5CDD505-2E9C-101B-9397-08002B2CF9AE}" pid="4" name="MSIP_Label_0702bf62-88e6-456d-b298-e2abb13de1ea_Owner">
    <vt:lpwstr>conlewis@coca-cola.com</vt:lpwstr>
  </property>
  <property fmtid="{D5CDD505-2E9C-101B-9397-08002B2CF9AE}" pid="5" name="MSIP_Label_0702bf62-88e6-456d-b298-e2abb13de1ea_SetDate">
    <vt:lpwstr>2018-11-15T22:09:32.8137014Z</vt:lpwstr>
  </property>
  <property fmtid="{D5CDD505-2E9C-101B-9397-08002B2CF9AE}" pid="6" name="MSIP_Label_0702bf62-88e6-456d-b298-e2abb13de1ea_Name">
    <vt:lpwstr>Confidential (not protected)</vt:lpwstr>
  </property>
  <property fmtid="{D5CDD505-2E9C-101B-9397-08002B2CF9AE}" pid="7" name="MSIP_Label_0702bf62-88e6-456d-b298-e2abb13de1ea_Application">
    <vt:lpwstr>Microsoft Azure Information Protection</vt:lpwstr>
  </property>
  <property fmtid="{D5CDD505-2E9C-101B-9397-08002B2CF9AE}" pid="8" name="MSIP_Label_0702bf62-88e6-456d-b298-e2abb13de1ea_Extended_MSFT_Method">
    <vt:lpwstr>Automatic</vt:lpwstr>
  </property>
  <property fmtid="{D5CDD505-2E9C-101B-9397-08002B2CF9AE}" pid="9" name="Sensitivity">
    <vt:lpwstr>Confidential (not protected)</vt:lpwstr>
  </property>
  <property fmtid="{D5CDD505-2E9C-101B-9397-08002B2CF9AE}" pid="10" name="ContentTypeId">
    <vt:lpwstr>0x010100B0E37AE8DB4A094DAA0FF8BA8FA8A194</vt:lpwstr>
  </property>
  <property fmtid="{D5CDD505-2E9C-101B-9397-08002B2CF9AE}" pid="11" name="AuthorIds_UIVersion_5120">
    <vt:lpwstr>7480</vt:lpwstr>
  </property>
</Properties>
</file>